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379" r:id="rId3"/>
    <p:sldId id="391" r:id="rId4"/>
    <p:sldId id="392" r:id="rId5"/>
    <p:sldId id="394" r:id="rId6"/>
    <p:sldId id="420" r:id="rId7"/>
    <p:sldId id="397" r:id="rId8"/>
    <p:sldId id="424" r:id="rId9"/>
    <p:sldId id="388" r:id="rId10"/>
    <p:sldId id="399" r:id="rId11"/>
    <p:sldId id="400" r:id="rId12"/>
    <p:sldId id="438" r:id="rId13"/>
    <p:sldId id="382" r:id="rId14"/>
    <p:sldId id="440" r:id="rId15"/>
    <p:sldId id="402" r:id="rId16"/>
    <p:sldId id="401" r:id="rId17"/>
    <p:sldId id="429" r:id="rId18"/>
    <p:sldId id="407" r:id="rId19"/>
    <p:sldId id="425" r:id="rId20"/>
    <p:sldId id="439" r:id="rId21"/>
    <p:sldId id="406" r:id="rId22"/>
    <p:sldId id="428" r:id="rId23"/>
    <p:sldId id="433" r:id="rId24"/>
    <p:sldId id="430" r:id="rId25"/>
    <p:sldId id="434" r:id="rId26"/>
    <p:sldId id="427" r:id="rId27"/>
    <p:sldId id="405" r:id="rId28"/>
    <p:sldId id="435" r:id="rId29"/>
    <p:sldId id="436" r:id="rId30"/>
    <p:sldId id="431" r:id="rId31"/>
    <p:sldId id="437" r:id="rId32"/>
    <p:sldId id="375" r:id="rId33"/>
    <p:sldId id="380" r:id="rId34"/>
    <p:sldId id="421" r:id="rId35"/>
    <p:sldId id="395" r:id="rId36"/>
    <p:sldId id="419" r:id="rId37"/>
    <p:sldId id="422" r:id="rId38"/>
    <p:sldId id="40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77"/>
    <p:restoredTop sz="96006"/>
  </p:normalViewPr>
  <p:slideViewPr>
    <p:cSldViewPr snapToGrid="0" snapToObjects="1">
      <p:cViewPr>
        <p:scale>
          <a:sx n="120" d="100"/>
          <a:sy n="120" d="100"/>
        </p:scale>
        <p:origin x="48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4709C-810A-8E48-A0A8-0CE4BBE6FBAC}" type="datetimeFigureOut">
              <a:rPr lang="en-US" smtClean="0"/>
              <a:t>7/23/18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7DD2F-CD5B-4948-8630-E8C020E68B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43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7DD2F-CD5B-4948-8630-E8C020E68B7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55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2FED7-8B5C-5A4E-84C5-DD982BAD587F}" type="datetimeFigureOut">
              <a:rPr lang="en-US" smtClean="0"/>
              <a:t>7/23/18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8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2FED7-8B5C-5A4E-84C5-DD982BAD587F}" type="datetimeFigureOut">
              <a:rPr lang="en-US" smtClean="0"/>
              <a:t>7/23/18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2FED7-8B5C-5A4E-84C5-DD982BAD587F}" type="datetimeFigureOut">
              <a:rPr lang="en-US" smtClean="0"/>
              <a:t>7/23/18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6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2FED7-8B5C-5A4E-84C5-DD982BAD587F}" type="datetimeFigureOut">
              <a:rPr lang="en-US" smtClean="0"/>
              <a:t>7/23/18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7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2FED7-8B5C-5A4E-84C5-DD982BAD587F}" type="datetimeFigureOut">
              <a:rPr lang="en-US" smtClean="0"/>
              <a:t>7/23/18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54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2FED7-8B5C-5A4E-84C5-DD982BAD587F}" type="datetimeFigureOut">
              <a:rPr lang="en-US" smtClean="0"/>
              <a:t>7/23/18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503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2FED7-8B5C-5A4E-84C5-DD982BAD587F}" type="datetimeFigureOut">
              <a:rPr lang="en-US" smtClean="0"/>
              <a:t>7/23/18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35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2FED7-8B5C-5A4E-84C5-DD982BAD587F}" type="datetimeFigureOut">
              <a:rPr lang="en-US" smtClean="0"/>
              <a:t>7/23/18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8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2FED7-8B5C-5A4E-84C5-DD982BAD587F}" type="datetimeFigureOut">
              <a:rPr lang="en-US" smtClean="0"/>
              <a:t>7/23/18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89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2FED7-8B5C-5A4E-84C5-DD982BAD587F}" type="datetimeFigureOut">
              <a:rPr lang="en-US" smtClean="0"/>
              <a:t>7/23/18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60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2FED7-8B5C-5A4E-84C5-DD982BAD587F}" type="datetimeFigureOut">
              <a:rPr lang="en-US" smtClean="0"/>
              <a:t>7/23/18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3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2FED7-8B5C-5A4E-84C5-DD982BAD587F}" type="datetimeFigureOut">
              <a:rPr lang="en-US" smtClean="0"/>
              <a:t>7/23/18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52019-139F-5A4D-99C9-C326F6D992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924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6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4" Type="http://schemas.openxmlformats.org/officeDocument/2006/relationships/image" Target="../media/image370.png"/><Relationship Id="rId5" Type="http://schemas.openxmlformats.org/officeDocument/2006/relationships/image" Target="../media/image380.png"/><Relationship Id="rId6" Type="http://schemas.openxmlformats.org/officeDocument/2006/relationships/image" Target="../media/image390.png"/><Relationship Id="rId7" Type="http://schemas.openxmlformats.org/officeDocument/2006/relationships/image" Target="../media/image70.png"/><Relationship Id="rId8" Type="http://schemas.openxmlformats.org/officeDocument/2006/relationships/image" Target="../media/image410.png"/><Relationship Id="rId9" Type="http://schemas.openxmlformats.org/officeDocument/2006/relationships/image" Target="../media/image420.png"/><Relationship Id="rId1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4.png"/><Relationship Id="rId5" Type="http://schemas.openxmlformats.org/officeDocument/2006/relationships/image" Target="../media/image61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810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4" Type="http://schemas.openxmlformats.org/officeDocument/2006/relationships/image" Target="../media/image780.png"/><Relationship Id="rId5" Type="http://schemas.openxmlformats.org/officeDocument/2006/relationships/image" Target="../media/image790.png"/><Relationship Id="rId6" Type="http://schemas.openxmlformats.org/officeDocument/2006/relationships/image" Target="../media/image800.png"/><Relationship Id="rId7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66.gif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80.png"/><Relationship Id="rId5" Type="http://schemas.openxmlformats.org/officeDocument/2006/relationships/image" Target="../media/image82.png"/><Relationship Id="rId6" Type="http://schemas.openxmlformats.org/officeDocument/2006/relationships/image" Target="../media/image93.png"/><Relationship Id="rId7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97.png"/><Relationship Id="rId6" Type="http://schemas.openxmlformats.org/officeDocument/2006/relationships/image" Target="../media/image11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16.png"/><Relationship Id="rId10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4" Type="http://schemas.openxmlformats.org/officeDocument/2006/relationships/image" Target="../media/image1060.png"/><Relationship Id="rId5" Type="http://schemas.openxmlformats.org/officeDocument/2006/relationships/image" Target="../media/image1070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11.png"/><Relationship Id="rId10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7.png"/><Relationship Id="rId5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hi-feng.github.io/mcmc-demo/app.html#HamiltonianMC,banana" TargetMode="Externa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hyperlink" Target="https://arxiv.org/pdf/1701.02434.pdf" TargetMode="External"/><Relationship Id="rId20" Type="http://schemas.openxmlformats.org/officeDocument/2006/relationships/hyperlink" Target="NULL" TargetMode="External"/><Relationship Id="rId21" Type="http://schemas.openxmlformats.org/officeDocument/2006/relationships/hyperlink" Target="NULL" TargetMode="External"/><Relationship Id="rId22" Type="http://schemas.openxmlformats.org/officeDocument/2006/relationships/hyperlink" Target="NULL" TargetMode="External"/><Relationship Id="rId10" Type="http://schemas.openxmlformats.org/officeDocument/2006/relationships/hyperlink" Target="https://en.wikipedia.org/wiki/Examples_of_Markov_chains" TargetMode="External"/><Relationship Id="rId11" Type="http://schemas.openxmlformats.org/officeDocument/2006/relationships/hyperlink" Target="https://en.wikipedia.org/wiki/Markov_chain#Stationary_distribution" TargetMode="External"/><Relationship Id="rId12" Type="http://schemas.openxmlformats.org/officeDocument/2006/relationships/hyperlink" Target="https://cims.nyu.edu/~holmes/teaching/asa17/handout-Lecture3_2017.pdf" TargetMode="External"/><Relationship Id="rId13" Type="http://schemas.openxmlformats.org/officeDocument/2006/relationships/hyperlink" Target="https://en.wikipedia.org/wiki/Multivariate_normal_distribution" TargetMode="External"/><Relationship Id="rId14" Type="http://schemas.openxmlformats.org/officeDocument/2006/relationships/hyperlink" Target="https://en.wikipedia.org/wiki/Riemann%E2%80%93Stieltjes_integral" TargetMode="External"/><Relationship Id="rId15" Type="http://schemas.openxmlformats.org/officeDocument/2006/relationships/hyperlink" Target="https://en.wikipedia.org/wiki/Measure_(mathematics)" TargetMode="External"/><Relationship Id="rId16" Type="http://schemas.openxmlformats.org/officeDocument/2006/relationships/hyperlink" Target="https://engineering.purdue.edu/~ipollak/ece302/SPRING12/notes/26_Limit_Theorems_1_WLLN_packed.pdf" TargetMode="External"/><Relationship Id="rId17" Type="http://schemas.openxmlformats.org/officeDocument/2006/relationships/hyperlink" Target="https://en.wikipedia.org/wiki/Law_of_large_numbers" TargetMode="External"/><Relationship Id="rId18" Type="http://schemas.openxmlformats.org/officeDocument/2006/relationships/hyperlink" Target="NULL" TargetMode="External"/><Relationship Id="rId19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clevermachine.wordpress.com/2012/11/18/mcmc-hamiltonian-monte-carlo-a-k-a-hybrid-monte-carlo/" TargetMode="External"/><Relationship Id="rId3" Type="http://schemas.openxmlformats.org/officeDocument/2006/relationships/hyperlink" Target="http://khalibartan.github.io/MCMC-Hamiltonian-Monte-Carlo-and-No-U-Turn-Sampler/" TargetMode="External"/><Relationship Id="rId4" Type="http://schemas.openxmlformats.org/officeDocument/2006/relationships/hyperlink" Target="https://en.wikipedia.org/wiki/Lagrangian_mechanics" TargetMode="External"/><Relationship Id="rId5" Type="http://schemas.openxmlformats.org/officeDocument/2006/relationships/hyperlink" Target="https://www1.maths.leeds.ac.uk/~voss/projects/2011-RJMCMC/AiJialin.pdf" TargetMode="External"/><Relationship Id="rId6" Type="http://schemas.openxmlformats.org/officeDocument/2006/relationships/hyperlink" Target="https://stats.stackexchange.com/questions/271385/mcmc-metropolis-hasting-formal-derivation-of-detailed-balance" TargetMode="External"/><Relationship Id="rId7" Type="http://schemas.openxmlformats.org/officeDocument/2006/relationships/hyperlink" Target="https://www.math.wustl.edu/~sawyer/hmhandouts/MetropHastingsEtc.pdf" TargetMode="External"/><Relationship Id="rId8" Type="http://schemas.openxmlformats.org/officeDocument/2006/relationships/hyperlink" Target="http://dept.stat.lsa.umich.edu/~kshedden/Courses/Stat606/Notes/mcmc.pdf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118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4" Type="http://schemas.openxmlformats.org/officeDocument/2006/relationships/image" Target="../media/image140.png"/><Relationship Id="rId5" Type="http://schemas.openxmlformats.org/officeDocument/2006/relationships/image" Target="../media/image160.png"/><Relationship Id="rId6" Type="http://schemas.openxmlformats.org/officeDocument/2006/relationships/image" Target="../media/image170.png"/><Relationship Id="rId7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8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26.png"/><Relationship Id="rId10" Type="http://schemas.openxmlformats.org/officeDocument/2006/relationships/image" Target="../media/image28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9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2.png"/><Relationship Id="rId8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12381"/>
            <a:ext cx="9144000" cy="1039591"/>
          </a:xfrm>
        </p:spPr>
        <p:txBody>
          <a:bodyPr>
            <a:normAutofit/>
          </a:bodyPr>
          <a:lstStyle/>
          <a:p>
            <a:r>
              <a:rPr lang="en-US" dirty="0" smtClean="0"/>
              <a:t>Markov Chain Monte Carlo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82838"/>
            <a:ext cx="9144000" cy="1655762"/>
          </a:xfrm>
        </p:spPr>
        <p:txBody>
          <a:bodyPr/>
          <a:lstStyle/>
          <a:p>
            <a:r>
              <a:rPr lang="en-US" dirty="0" smtClean="0"/>
              <a:t>Mike Slawinski</a:t>
            </a:r>
          </a:p>
          <a:p>
            <a:r>
              <a:rPr lang="en-US" dirty="0" smtClean="0"/>
              <a:t>March 22, 2018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275" y="3529417"/>
            <a:ext cx="4397449" cy="29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Convergence Criteria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25033" y="1710268"/>
            <a:ext cx="5939573" cy="919712"/>
            <a:chOff x="925033" y="1710268"/>
            <a:chExt cx="5939573" cy="919712"/>
          </a:xfrm>
        </p:grpSpPr>
        <p:sp>
          <p:nvSpPr>
            <p:cNvPr id="4" name="TextBox 3"/>
            <p:cNvSpPr txBox="1"/>
            <p:nvPr/>
          </p:nvSpPr>
          <p:spPr>
            <a:xfrm>
              <a:off x="925033" y="1710268"/>
              <a:ext cx="1949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Balance Condition: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442096" y="2219803"/>
                  <a:ext cx="5422510" cy="4101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𝑀𝐻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i="1" dirty="0"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𝑀𝐻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096" y="2219803"/>
                  <a:ext cx="5422510" cy="41017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925033" y="2837913"/>
            <a:ext cx="5403401" cy="1028026"/>
            <a:chOff x="925033" y="2837913"/>
            <a:chExt cx="5403401" cy="1028026"/>
          </a:xfrm>
        </p:grpSpPr>
        <p:sp>
          <p:nvSpPr>
            <p:cNvPr id="8" name="TextBox 7"/>
            <p:cNvSpPr txBox="1"/>
            <p:nvPr/>
          </p:nvSpPr>
          <p:spPr>
            <a:xfrm>
              <a:off x="925033" y="2837913"/>
              <a:ext cx="3553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Discrete detailed balance condition: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442096" y="3455762"/>
                  <a:ext cx="4886338" cy="4101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i="1" dirty="0"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096" y="3455762"/>
                  <a:ext cx="4886338" cy="4101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925033" y="4113763"/>
            <a:ext cx="4588409" cy="1336228"/>
            <a:chOff x="859464" y="4082316"/>
            <a:chExt cx="4588409" cy="1336228"/>
          </a:xfrm>
        </p:grpSpPr>
        <p:sp>
          <p:nvSpPr>
            <p:cNvPr id="9" name="TextBox 8"/>
            <p:cNvSpPr txBox="1"/>
            <p:nvPr/>
          </p:nvSpPr>
          <p:spPr>
            <a:xfrm>
              <a:off x="859464" y="4082316"/>
              <a:ext cx="2672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Summing both sides yields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442096" y="4624672"/>
                  <a:ext cx="4005777" cy="7938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p>
                          </m:sub>
                          <m:sup/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096" y="4624672"/>
                  <a:ext cx="4005777" cy="7938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859464" y="5630320"/>
            <a:ext cx="4794069" cy="1212956"/>
            <a:chOff x="873736" y="5330741"/>
            <a:chExt cx="4794069" cy="1212956"/>
          </a:xfrm>
        </p:grpSpPr>
        <p:sp>
          <p:nvSpPr>
            <p:cNvPr id="7" name="TextBox 6"/>
            <p:cNvSpPr txBox="1"/>
            <p:nvPr/>
          </p:nvSpPr>
          <p:spPr>
            <a:xfrm>
              <a:off x="873736" y="5330741"/>
              <a:ext cx="2052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Continuous version: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1442096" y="5856521"/>
                  <a:ext cx="4225709" cy="687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∫</m:t>
                        </m:r>
                        <m:r>
                          <a:rPr lang="en-US" i="1" dirty="0"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i="1" dirty="0"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096" y="5856521"/>
                  <a:ext cx="4225709" cy="68717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/>
          <p:cNvSpPr txBox="1"/>
          <p:nvPr/>
        </p:nvSpPr>
        <p:spPr>
          <a:xfrm>
            <a:off x="6914855" y="1772399"/>
            <a:ext cx="47560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mbria Math" charset="0"/>
                <a:ea typeface="Cambria Math" charset="0"/>
                <a:cs typeface="Cambria Math" charset="0"/>
              </a:rPr>
              <a:t>Intuition: 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this condition implies that if we generate an ensemble of samples from the target distribution and applied the transition, then we would get a new ensemble that was still distributed according to the target distribution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070111" y="3865939"/>
                <a:ext cx="1921873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∀</m:t>
                    </m:r>
                    <m:r>
                      <a:rPr lang="en-US" b="0" i="1" dirty="0" smtClean="0">
                        <a:latin typeface="Cambria Math" charset="0"/>
                      </a:rPr>
                      <m:t>𝑖</m:t>
                    </m:r>
                    <m:r>
                      <a:rPr lang="en-US" b="0" i="1" dirty="0" smtClean="0">
                        <a:latin typeface="Cambria Math" charset="0"/>
                      </a:rPr>
                      <m:t>,</m:t>
                    </m:r>
                    <m:r>
                      <a:rPr lang="en-US" b="0" i="1" dirty="0" smtClean="0">
                        <a:latin typeface="Cambria Math" charset="0"/>
                      </a:rPr>
                      <m:t>𝑗</m:t>
                    </m:r>
                    <m:r>
                      <a:rPr lang="en-US" b="0" i="1" dirty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111" y="3865939"/>
                <a:ext cx="1921873" cy="391646"/>
              </a:xfrm>
              <a:prstGeom prst="rect">
                <a:avLst/>
              </a:prstGeom>
              <a:blipFill rotWithShape="0">
                <a:blip r:embed="rId6"/>
                <a:stretch>
                  <a:fillRect t="-90625" r="-317" b="-1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655552" y="4423469"/>
                <a:ext cx="5274649" cy="1776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represents the amount of probability that </a:t>
                </a:r>
              </a:p>
              <a:p>
                <a:r>
                  <a:rPr lang="en-US" dirty="0" smtClean="0"/>
                  <a:t>flows down 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dirty="0" smtClean="0"/>
                  <a:t> in one time step.  The amount</a:t>
                </a:r>
              </a:p>
              <a:p>
                <a:r>
                  <a:rPr lang="en-US" dirty="0" smtClean="0"/>
                  <a:t>of probability flowing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equals the amount</a:t>
                </a:r>
              </a:p>
              <a:p>
                <a:r>
                  <a:rPr lang="en-US" dirty="0" smtClean="0"/>
                  <a:t>that flows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.  </m:t>
                    </m:r>
                  </m:oMath>
                </a14:m>
                <a:r>
                  <a:rPr lang="en-US" dirty="0" smtClean="0"/>
                  <a:t>  There is therefore no net flux</a:t>
                </a:r>
              </a:p>
              <a:p>
                <a:r>
                  <a:rPr lang="en-US" dirty="0" smtClean="0"/>
                  <a:t>of probability along the 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↔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𝑗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 </m:t>
                    </m:r>
                  </m:oMath>
                </a14:m>
                <a:r>
                  <a:rPr lang="en-US" dirty="0" smtClean="0"/>
                  <a:t> This is equivalent </a:t>
                </a:r>
              </a:p>
              <a:p>
                <a:r>
                  <a:rPr lang="en-US" dirty="0" smtClean="0"/>
                  <a:t>to the density over the nodes being fixed. 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552" y="4423469"/>
                <a:ext cx="5274649" cy="1776640"/>
              </a:xfrm>
              <a:prstGeom prst="rect">
                <a:avLst/>
              </a:prstGeom>
              <a:blipFill rotWithShape="0">
                <a:blip r:embed="rId7"/>
                <a:stretch>
                  <a:fillRect l="-1040" t="-1718" b="-9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67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MCMC - Metropolis Hastings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551376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Balance </a:t>
            </a:r>
            <a:r>
              <a:rPr lang="en-US" smtClean="0"/>
              <a:t>Condition Holds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1290" y="4385638"/>
            <a:ext cx="116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Algorithm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39096" y="2043985"/>
                <a:ext cx="5387949" cy="410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𝑀𝐻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𝑀𝐻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096" y="2043985"/>
                <a:ext cx="5387949" cy="410177"/>
              </a:xfrm>
              <a:prstGeom prst="rect">
                <a:avLst/>
              </a:prstGeom>
              <a:blipFill rotWithShape="0">
                <a:blip r:embed="rId2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096" y="4859956"/>
            <a:ext cx="6819900" cy="18288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38200" y="2496130"/>
            <a:ext cx="8253253" cy="843651"/>
            <a:chOff x="838200" y="2496130"/>
            <a:chExt cx="8253253" cy="843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099924" y="2922166"/>
                  <a:ext cx="6991529" cy="4176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𝑀𝐻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924" y="2922166"/>
                  <a:ext cx="6991529" cy="41761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/>
            <p:cNvSpPr txBox="1"/>
            <p:nvPr/>
          </p:nvSpPr>
          <p:spPr>
            <a:xfrm>
              <a:off x="838200" y="2496130"/>
              <a:ext cx="108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for kernel</a:t>
              </a:r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1290" y="3440884"/>
            <a:ext cx="6093860" cy="1103360"/>
            <a:chOff x="821290" y="3440884"/>
            <a:chExt cx="6093860" cy="110336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5800" y="3655493"/>
              <a:ext cx="3689350" cy="88875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21290" y="3440884"/>
              <a:ext cx="11540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by setting </a:t>
              </a: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084573" y="3909593"/>
                <a:ext cx="4103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Biased towards the mode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dirty="0" smtClean="0"/>
                  <a:t> symmetric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573" y="3909593"/>
                <a:ext cx="410336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89" t="-8197" r="-89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97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Metropolis - Hastings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4" y="1313547"/>
            <a:ext cx="9702792" cy="5544453"/>
          </a:xfrm>
        </p:spPr>
      </p:pic>
    </p:spTree>
    <p:extLst>
      <p:ext uri="{BB962C8B-B14F-4D97-AF65-F5344CB8AC3E}">
        <p14:creationId xmlns:p14="http://schemas.microsoft.com/office/powerpoint/2010/main" val="74060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Metropolis – Hastings : Parameter Grid</a:t>
            </a:r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25" y="1470818"/>
            <a:ext cx="4114865" cy="2452615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64" y="4086696"/>
            <a:ext cx="4111326" cy="2450592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72184"/>
            <a:ext cx="4114800" cy="2450592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087368"/>
            <a:ext cx="4114800" cy="2450592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375" y="1472184"/>
            <a:ext cx="4114800" cy="2450592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375" y="4087368"/>
            <a:ext cx="4114800" cy="24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6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MCMC - Metropolis Hastings in High Dim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34856" y="2402959"/>
            <a:ext cx="6606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Algorithms like MH tend to fail in high dimensions. 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198703" y="3190524"/>
            <a:ext cx="89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Why?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40109" y="3978089"/>
                <a:ext cx="7796430" cy="516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Because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2400" dirty="0" smtClean="0"/>
                  <a:t>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sz="2400" dirty="0" smtClean="0"/>
                  <a:t> naïve mistakes density for mass 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09" y="3978089"/>
                <a:ext cx="7796430" cy="516295"/>
              </a:xfrm>
              <a:prstGeom prst="rect">
                <a:avLst/>
              </a:prstGeom>
              <a:blipFill rotWithShape="0">
                <a:blip r:embed="rId2"/>
                <a:stretch>
                  <a:fillRect l="-1251" t="-2381" r="-156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14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 Theory – Density vs Mass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718300" y="2920829"/>
            <a:ext cx="4635500" cy="2082029"/>
            <a:chOff x="6956846" y="3937828"/>
            <a:chExt cx="4635500" cy="20820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184581" y="3937828"/>
                  <a:ext cx="37029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What is the size of the interval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a14:m>
                  <a:r>
                    <a:rPr lang="en-US" dirty="0" smtClean="0"/>
                    <a:t>?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4581" y="3937828"/>
                  <a:ext cx="3702937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316" t="-8197" r="-49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Group 33"/>
            <p:cNvGrpSpPr/>
            <p:nvPr/>
          </p:nvGrpSpPr>
          <p:grpSpPr>
            <a:xfrm>
              <a:off x="6956846" y="4411953"/>
              <a:ext cx="4635500" cy="1607904"/>
              <a:chOff x="3669584" y="3134888"/>
              <a:chExt cx="4635500" cy="1607904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3669584" y="4118817"/>
                <a:ext cx="4635500" cy="254643"/>
                <a:chOff x="3694984" y="2963117"/>
                <a:chExt cx="4635500" cy="254643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3694984" y="3090438"/>
                  <a:ext cx="4635500" cy="1930"/>
                  <a:chOff x="2918803" y="2951542"/>
                  <a:chExt cx="4635500" cy="1930"/>
                </a:xfrm>
              </p:grpSpPr>
              <p:cxnSp>
                <p:nvCxnSpPr>
                  <p:cNvPr id="11" name="Straight Connector 10"/>
                  <p:cNvCxnSpPr/>
                  <p:nvPr/>
                </p:nvCxnSpPr>
                <p:spPr>
                  <a:xfrm>
                    <a:off x="2918803" y="2951542"/>
                    <a:ext cx="4635500" cy="0"/>
                  </a:xfrm>
                  <a:prstGeom prst="line">
                    <a:avLst/>
                  </a:prstGeom>
                  <a:ln w="317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V="1">
                    <a:off x="4649841" y="2951543"/>
                    <a:ext cx="1375458" cy="1929"/>
                  </a:xfrm>
                  <a:prstGeom prst="line">
                    <a:avLst/>
                  </a:prstGeom>
                  <a:ln w="317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438573" y="2963117"/>
                  <a:ext cx="0" cy="25464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6801480" y="2963117"/>
                  <a:ext cx="0" cy="25464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Oval 19"/>
              <p:cNvSpPr/>
              <p:nvPr/>
            </p:nvSpPr>
            <p:spPr>
              <a:xfrm>
                <a:off x="5782729" y="4163589"/>
                <a:ext cx="181028" cy="1651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5227449" y="4316117"/>
                    <a:ext cx="3714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7449" y="4316117"/>
                    <a:ext cx="371447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592247" y="4373460"/>
                    <a:ext cx="36766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2247" y="4373460"/>
                    <a:ext cx="367665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Freeform 25"/>
              <p:cNvSpPr/>
              <p:nvPr/>
            </p:nvSpPr>
            <p:spPr>
              <a:xfrm>
                <a:off x="4316196" y="3134888"/>
                <a:ext cx="2565400" cy="1111250"/>
              </a:xfrm>
              <a:custGeom>
                <a:avLst/>
                <a:gdLst>
                  <a:gd name="connsiteX0" fmla="*/ 0 w 2565400"/>
                  <a:gd name="connsiteY0" fmla="*/ 1111250 h 1111250"/>
                  <a:gd name="connsiteX1" fmla="*/ 1390650 w 2565400"/>
                  <a:gd name="connsiteY1" fmla="*/ 838200 h 1111250"/>
                  <a:gd name="connsiteX2" fmla="*/ 2565400 w 2565400"/>
                  <a:gd name="connsiteY2" fmla="*/ 0 h 111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65400" h="1111250">
                    <a:moveTo>
                      <a:pt x="0" y="1111250"/>
                    </a:moveTo>
                    <a:cubicBezTo>
                      <a:pt x="481541" y="1067329"/>
                      <a:pt x="963083" y="1023408"/>
                      <a:pt x="1390650" y="838200"/>
                    </a:cubicBezTo>
                    <a:cubicBezTo>
                      <a:pt x="1818217" y="652992"/>
                      <a:pt x="2565400" y="0"/>
                      <a:pt x="2565400" y="0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5963757" y="3279907"/>
                    <a:ext cx="3995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3757" y="3279907"/>
                    <a:ext cx="399597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5687519" y="4318063"/>
                    <a:ext cx="35067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7519" y="4318063"/>
                    <a:ext cx="350672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8200" y="3128981"/>
                <a:ext cx="5353902" cy="2515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Lebesgue Measure: 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</m:oMath>
                </a14:m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Dirac Measure: 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charset="0"/>
                      </a:rPr>
                      <m:t>=1</m:t>
                    </m:r>
                  </m:oMath>
                </a14:m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− </m:t>
                    </m:r>
                  </m:oMath>
                </a14:m>
                <a:r>
                  <a:rPr lang="en-US" dirty="0" smtClean="0"/>
                  <a:t>defined Measure: 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</m:d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defined by a density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 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b="0" i="1" dirty="0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naryPr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b="0" i="1" dirty="0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sub>
                      <m:sup/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28981"/>
                <a:ext cx="5353902" cy="2515369"/>
              </a:xfrm>
              <a:prstGeom prst="rect">
                <a:avLst/>
              </a:prstGeom>
              <a:blipFill rotWithShape="0">
                <a:blip r:embed="rId7"/>
                <a:stretch>
                  <a:fillRect l="-797" t="-1211" r="-228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12912" y="1669833"/>
                <a:ext cx="112927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 smtClean="0"/>
                  <a:t> be a set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r>
                  <a:rPr lang="en-US" dirty="0" smtClean="0"/>
                  <a:t>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algebra</m:t>
                    </m:r>
                  </m:oMath>
                </a14:m>
                <a:r>
                  <a:rPr lang="en-US" dirty="0" smtClean="0"/>
                  <a:t>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 smtClean="0"/>
                  <a:t>. 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𝑚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∪{+∞,−∞}</m:t>
                    </m:r>
                  </m:oMath>
                </a14:m>
                <a:r>
                  <a:rPr lang="en-US" dirty="0" smtClean="0"/>
                  <a:t> is a measure if it satisfies the following:  </a:t>
                </a:r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12" y="1669833"/>
                <a:ext cx="1129270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8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38200" y="2166558"/>
                <a:ext cx="50768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Non-negativity: 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𝑚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≥0</m:t>
                    </m:r>
                  </m:oMath>
                </a14:m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Null empty set: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𝑚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Countable additivity: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𝑚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ctrlPr>
                              <a:rPr lang="is-I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is-I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r>
                          <a:rPr lang="en-US" i="1" dirty="0">
                            <a:latin typeface="Cambria Math" charset="0"/>
                          </a:rPr>
                          <m:t>𝑚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66558"/>
                <a:ext cx="5076839" cy="923330"/>
              </a:xfrm>
              <a:prstGeom prst="rect">
                <a:avLst/>
              </a:prstGeom>
              <a:blipFill rotWithShape="0">
                <a:blip r:embed="rId9"/>
                <a:stretch>
                  <a:fillRect l="-841" t="-3289" b="-7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2150300" y="5399051"/>
            <a:ext cx="5899948" cy="1357388"/>
            <a:chOff x="2013176" y="3250424"/>
            <a:chExt cx="5899948" cy="13573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2013176" y="3947567"/>
                  <a:ext cx="5899948" cy="6602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𝑿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𝑿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</m:nary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𝑿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𝑿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176" y="3947567"/>
                  <a:ext cx="5899948" cy="66024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Group 24"/>
            <p:cNvGrpSpPr/>
            <p:nvPr/>
          </p:nvGrpSpPr>
          <p:grpSpPr>
            <a:xfrm>
              <a:off x="4253256" y="3250424"/>
              <a:ext cx="1201246" cy="832477"/>
              <a:chOff x="4253256" y="3250424"/>
              <a:chExt cx="1201246" cy="832477"/>
            </a:xfrm>
          </p:grpSpPr>
          <p:sp>
            <p:nvSpPr>
              <p:cNvPr id="27" name="Left Brace 26"/>
              <p:cNvSpPr/>
              <p:nvPr/>
            </p:nvSpPr>
            <p:spPr>
              <a:xfrm rot="5400000">
                <a:off x="4645828" y="3274228"/>
                <a:ext cx="416101" cy="1201246"/>
              </a:xfrm>
              <a:prstGeom prst="lef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362768" y="3250424"/>
                <a:ext cx="999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measure</a:t>
                </a:r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1110592" y="5767544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Example: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9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/>
      <p:bldP spid="38" grpId="0"/>
      <p:bldP spid="39" grpId="0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 in High Dimensions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5158" y="4111190"/>
                <a:ext cx="50140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−1 </m:t>
                    </m:r>
                  </m:oMath>
                </a14:m>
                <a:r>
                  <a:rPr lang="en-US" dirty="0" smtClean="0"/>
                  <a:t>neighboring partitions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 − </m:t>
                    </m:r>
                  </m:oMath>
                </a14:m>
                <a:r>
                  <a:rPr lang="en-US" dirty="0" smtClean="0"/>
                  <a:t>dimensional </a:t>
                </a:r>
              </a:p>
              <a:p>
                <a:r>
                  <a:rPr lang="en-US" dirty="0" smtClean="0"/>
                  <a:t>space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58" y="4111190"/>
                <a:ext cx="5014065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972" t="-54717" b="-27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931928" y="1808740"/>
            <a:ext cx="6328144" cy="2263667"/>
            <a:chOff x="2931928" y="1808740"/>
            <a:chExt cx="6328144" cy="22636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1928" y="1808740"/>
              <a:ext cx="6328144" cy="2263667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215148" y="3726426"/>
              <a:ext cx="5702710" cy="345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244645" y="4702471"/>
            <a:ext cx="5829734" cy="2155529"/>
            <a:chOff x="3244645" y="4702471"/>
            <a:chExt cx="5829734" cy="21555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628" y="4702471"/>
              <a:ext cx="5718751" cy="215552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244645" y="6512019"/>
              <a:ext cx="5702710" cy="345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75158" y="1544805"/>
            <a:ext cx="488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Distribution of volume as a function of dimension: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5158" y="4757521"/>
            <a:ext cx="376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 terms of concentric </a:t>
            </a:r>
            <a:r>
              <a:rPr lang="en-US" smtClean="0"/>
              <a:t>spherical shells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6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Typical Set: Example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5217"/>
            <a:ext cx="9042796" cy="516731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281235" y="3100196"/>
            <a:ext cx="3834127" cy="1466854"/>
            <a:chOff x="609599" y="3180113"/>
            <a:chExt cx="3834127" cy="1466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609600" y="3549445"/>
                  <a:ext cx="337887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=10:   99.44% 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𝑜𝑓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𝑚𝑎𝑠𝑠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𝑖𝑛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(1,5)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" y="3549445"/>
                  <a:ext cx="3378874" cy="338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87500" b="-1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09600" y="3180113"/>
                  <a:ext cx="342055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=1:   99.73% 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𝑜𝑓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𝑚𝑎𝑠𝑠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𝑖𝑛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(0.1,3)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" y="3180113"/>
                  <a:ext cx="3420552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90909" b="-1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09600" y="3928929"/>
                  <a:ext cx="360650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=100:   99.53% 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𝑜𝑓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𝑚𝑎𝑠𝑠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𝑖𝑛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(8,12)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" y="3928929"/>
                  <a:ext cx="3606500" cy="3385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87500" b="-1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09599" y="4308413"/>
                  <a:ext cx="383412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=1000:   99.00% 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𝑜𝑓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𝑚𝑎𝑠𝑠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𝑖𝑛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(30,34)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599" y="4308413"/>
                  <a:ext cx="3834127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0909" b="-1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9104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over the Typical Set 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272700" y="2714960"/>
            <a:ext cx="3708312" cy="365760"/>
            <a:chOff x="7258110" y="2437315"/>
            <a:chExt cx="3708312" cy="365760"/>
          </a:xfrm>
        </p:grpSpPr>
        <p:sp>
          <p:nvSpPr>
            <p:cNvPr id="20" name="Rectangle 19"/>
            <p:cNvSpPr/>
            <p:nvPr/>
          </p:nvSpPr>
          <p:spPr>
            <a:xfrm>
              <a:off x="7258110" y="2437315"/>
              <a:ext cx="365760" cy="365760"/>
            </a:xfrm>
            <a:prstGeom prst="rect">
              <a:avLst/>
            </a:prstGeom>
            <a:solidFill>
              <a:srgbClr val="33C3AD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38460" y="2481695"/>
              <a:ext cx="33279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Low Probability Mass – High density, Low measure</a:t>
              </a:r>
              <a:endParaRPr lang="en-US" sz="12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272700" y="3205345"/>
            <a:ext cx="4236435" cy="365760"/>
            <a:chOff x="7272700" y="3205345"/>
            <a:chExt cx="4236435" cy="365760"/>
          </a:xfrm>
        </p:grpSpPr>
        <p:sp>
          <p:nvSpPr>
            <p:cNvPr id="22" name="TextBox 21"/>
            <p:cNvSpPr txBox="1"/>
            <p:nvPr/>
          </p:nvSpPr>
          <p:spPr>
            <a:xfrm>
              <a:off x="7638460" y="3258544"/>
              <a:ext cx="38706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High Probability Mass – Medium density, Medium measure</a:t>
              </a:r>
              <a:endParaRPr lang="en-US" sz="12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272700" y="3205345"/>
              <a:ext cx="365760" cy="365760"/>
            </a:xfrm>
            <a:prstGeom prst="rect">
              <a:avLst/>
            </a:prstGeom>
            <a:solidFill>
              <a:schemeClr val="accent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272700" y="3692068"/>
            <a:ext cx="3708312" cy="365760"/>
            <a:chOff x="7258110" y="3973375"/>
            <a:chExt cx="3708312" cy="365760"/>
          </a:xfrm>
        </p:grpSpPr>
        <p:sp>
          <p:nvSpPr>
            <p:cNvPr id="23" name="TextBox 22"/>
            <p:cNvSpPr txBox="1"/>
            <p:nvPr/>
          </p:nvSpPr>
          <p:spPr>
            <a:xfrm>
              <a:off x="7638460" y="4017756"/>
              <a:ext cx="33279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Low Probability Mass – Low density, High measure</a:t>
              </a:r>
              <a:endParaRPr lang="en-US" sz="12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258110" y="3973375"/>
              <a:ext cx="365760" cy="365760"/>
            </a:xfrm>
            <a:prstGeom prst="rect">
              <a:avLst/>
            </a:prstGeom>
            <a:solidFill>
              <a:srgbClr val="7030A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reeform 8"/>
          <p:cNvSpPr/>
          <p:nvPr/>
        </p:nvSpPr>
        <p:spPr>
          <a:xfrm>
            <a:off x="805691" y="1582927"/>
            <a:ext cx="6223819" cy="3061965"/>
          </a:xfrm>
          <a:custGeom>
            <a:avLst/>
            <a:gdLst>
              <a:gd name="connsiteX0" fmla="*/ 0 w 6223819"/>
              <a:gd name="connsiteY0" fmla="*/ 220443 h 3061965"/>
              <a:gd name="connsiteX1" fmla="*/ 1111045 w 6223819"/>
              <a:gd name="connsiteY1" fmla="*/ 220443 h 3061965"/>
              <a:gd name="connsiteX2" fmla="*/ 3126658 w 6223819"/>
              <a:gd name="connsiteY2" fmla="*/ 2511359 h 3061965"/>
              <a:gd name="connsiteX3" fmla="*/ 6223819 w 6223819"/>
              <a:gd name="connsiteY3" fmla="*/ 3061965 h 306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3819" h="3061965">
                <a:moveTo>
                  <a:pt x="0" y="220443"/>
                </a:moveTo>
                <a:cubicBezTo>
                  <a:pt x="294967" y="29533"/>
                  <a:pt x="589935" y="-161376"/>
                  <a:pt x="1111045" y="220443"/>
                </a:cubicBezTo>
                <a:cubicBezTo>
                  <a:pt x="1632155" y="602262"/>
                  <a:pt x="2274529" y="2037772"/>
                  <a:pt x="3126658" y="2511359"/>
                </a:cubicBezTo>
                <a:cubicBezTo>
                  <a:pt x="3978787" y="2984946"/>
                  <a:pt x="6223819" y="3061965"/>
                  <a:pt x="6223819" y="3061965"/>
                </a:cubicBezTo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894181" y="2108170"/>
            <a:ext cx="6469626" cy="1605944"/>
          </a:xfrm>
          <a:custGeom>
            <a:avLst/>
            <a:gdLst>
              <a:gd name="connsiteX0" fmla="*/ 0 w 6469626"/>
              <a:gd name="connsiteY0" fmla="*/ 334296 h 1605944"/>
              <a:gd name="connsiteX1" fmla="*/ 3087329 w 6469626"/>
              <a:gd name="connsiteY1" fmla="*/ 1602658 h 1605944"/>
              <a:gd name="connsiteX2" fmla="*/ 6469626 w 6469626"/>
              <a:gd name="connsiteY2" fmla="*/ 0 h 160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69626" h="1605944">
                <a:moveTo>
                  <a:pt x="0" y="334296"/>
                </a:moveTo>
                <a:cubicBezTo>
                  <a:pt x="1004529" y="996335"/>
                  <a:pt x="2009058" y="1658374"/>
                  <a:pt x="3087329" y="1602658"/>
                </a:cubicBezTo>
                <a:cubicBezTo>
                  <a:pt x="4165600" y="1546942"/>
                  <a:pt x="6469626" y="0"/>
                  <a:pt x="6469626" y="0"/>
                </a:cubicBezTo>
              </a:path>
            </a:pathLst>
          </a:custGeom>
          <a:noFill/>
          <a:ln w="25400">
            <a:solidFill>
              <a:srgbClr val="33C3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093717" y="1636034"/>
                <a:ext cx="4429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717" y="1636034"/>
                <a:ext cx="442942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83969" y="2206483"/>
                <a:ext cx="432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969" y="2206483"/>
                <a:ext cx="43255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817" r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3411660" y="2299898"/>
            <a:ext cx="972973" cy="2340078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15623" y="2299898"/>
            <a:ext cx="1796037" cy="2340078"/>
          </a:xfrm>
          <a:prstGeom prst="rect">
            <a:avLst/>
          </a:prstGeom>
          <a:solidFill>
            <a:srgbClr val="33C3AD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384633" y="2299898"/>
            <a:ext cx="2231890" cy="2340078"/>
          </a:xfrm>
          <a:prstGeom prst="rect">
            <a:avLst/>
          </a:prstGeom>
          <a:solidFill>
            <a:srgbClr val="7030A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44223" y="3135713"/>
            <a:ext cx="334297" cy="1489515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83303" y="3707969"/>
            <a:ext cx="334297" cy="92832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04397" y="3258544"/>
            <a:ext cx="334297" cy="13814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419093" y="4709858"/>
                <a:ext cx="1184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093" y="4709858"/>
                <a:ext cx="1184555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200078" y="4709858"/>
                <a:ext cx="1174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078" y="4709858"/>
                <a:ext cx="1174359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810647" y="4709858"/>
                <a:ext cx="1174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647" y="4709858"/>
                <a:ext cx="117435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32525" y="5694268"/>
                <a:ext cx="52061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Rectangle Area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25" y="5694268"/>
                <a:ext cx="520616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054"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83162" y="4092175"/>
            <a:ext cx="6660200" cy="562550"/>
            <a:chOff x="583162" y="4092175"/>
            <a:chExt cx="6660200" cy="56255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717201" y="4625228"/>
              <a:ext cx="6526161" cy="2949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583162" y="4092175"/>
                  <a:ext cx="51007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Ω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162" y="4092175"/>
                  <a:ext cx="510076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7108723" y="5279923"/>
            <a:ext cx="3121111" cy="794961"/>
            <a:chOff x="7108723" y="5279923"/>
            <a:chExt cx="3121111" cy="794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7108723" y="5279923"/>
                  <a:ext cx="3121111" cy="7949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Ω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𝑓𝑑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~ </m:t>
                            </m:r>
                            <m:nary>
                              <m:naryPr>
                                <m:subHide m:val="on"/>
                                <m:supHide m:val="on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𝑓𝑑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𝜋</m:t>
                                </m:r>
                              </m:e>
                            </m:nary>
                            <m:r>
                              <a:rPr lang="en-US" b="0" i="1" smtClean="0">
                                <a:latin typeface="Cambria Math" charset="0"/>
                              </a:rPr>
                              <m:t> ~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~ </m:t>
                                </m:r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8723" y="5279923"/>
                  <a:ext cx="3121111" cy="7949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Rectangle 37"/>
            <p:cNvSpPr/>
            <p:nvPr/>
          </p:nvSpPr>
          <p:spPr>
            <a:xfrm>
              <a:off x="8305783" y="5829959"/>
              <a:ext cx="171467" cy="164441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573797" y="5872581"/>
              <a:ext cx="171467" cy="164441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653050" y="4320538"/>
                <a:ext cx="3496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Partition the entire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050" y="4320538"/>
                <a:ext cx="3496150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39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25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6" grpId="0"/>
      <p:bldP spid="27" grpId="0"/>
      <p:bldP spid="28" grpId="0"/>
      <p:bldP spid="29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Typical Set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04" y="1279934"/>
            <a:ext cx="3824395" cy="3870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9239" y="6064775"/>
                <a:ext cx="7710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Better Intuition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 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n-US" dirty="0" smtClean="0"/>
                  <a:t>  No need to integrate in regions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</a:rPr>
                      <m:t>)= </m:t>
                    </m:r>
                    <m:r>
                      <a:rPr lang="en-US" b="0" i="1" smtClean="0"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𝑑𝑞</m:t>
                    </m:r>
                    <m:r>
                      <a:rPr lang="en-US" b="0" i="1" smtClean="0">
                        <a:latin typeface="Cambria Math" charset="0"/>
                      </a:rPr>
                      <m:t>≪0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39" y="6064775"/>
                <a:ext cx="771070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32"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9239" y="5251342"/>
            <a:ext cx="10232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Naïve intuition – simply use calculus to find the modes of the density and use density-based MCMC</a:t>
            </a:r>
          </a:p>
          <a:p>
            <a:r>
              <a:rPr lang="en-US" dirty="0" smtClean="0"/>
              <a:t>with small step size to explore each mode independently.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63404" y="1443550"/>
                <a:ext cx="557704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𝒅𝒒</m:t>
                    </m:r>
                    <m:r>
                      <a:rPr lang="en-US" b="1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b="1" dirty="0" smtClean="0"/>
                  <a:t> measure:  </a:t>
                </a:r>
                <a:r>
                  <a:rPr lang="en-US" dirty="0" smtClean="0"/>
                  <a:t>curve expresses Lebesgue measure of</a:t>
                </a:r>
              </a:p>
              <a:p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{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q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. 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𝑚𝑜𝑑𝑒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 smtClean="0"/>
                  <a:t> as a function of distance from</a:t>
                </a:r>
              </a:p>
              <a:p>
                <a:r>
                  <a:rPr lang="en-US" dirty="0" smtClean="0"/>
                  <a:t>the mode, i.e., the volume contained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n-US" dirty="0" smtClean="0"/>
                  <a:t> sphere of</a:t>
                </a:r>
              </a:p>
              <a:p>
                <a:r>
                  <a:rPr lang="en-US" dirty="0" smtClean="0"/>
                  <a:t>radius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𝑀𝑜𝑑𝑒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404" y="1443550"/>
                <a:ext cx="5577040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874" t="-7107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63404" y="2700349"/>
                <a:ext cx="57926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𝝅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𝒒</m:t>
                        </m:r>
                      </m:e>
                    </m:d>
                    <m:r>
                      <a:rPr lang="en-US" b="1" i="1" smtClean="0">
                        <a:latin typeface="Cambria Math" charset="0"/>
                      </a:rPr>
                      <m:t>= </m:t>
                    </m:r>
                  </m:oMath>
                </a14:m>
                <a:r>
                  <a:rPr lang="en-US" b="1" dirty="0" smtClean="0"/>
                  <a:t>density: </a:t>
                </a:r>
                <a:r>
                  <a:rPr lang="en-US" dirty="0" smtClean="0"/>
                  <a:t>curve expresses probability density defined</a:t>
                </a:r>
              </a:p>
              <a:p>
                <a:r>
                  <a:rPr lang="en-US" dirty="0" smtClean="0"/>
                  <a:t>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 smtClean="0"/>
                  <a:t> as a function of distance from the mode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404" y="2700349"/>
                <a:ext cx="5792676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841" t="-55660" r="-841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63404" y="3400199"/>
                <a:ext cx="56030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𝝅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𝒒</m:t>
                        </m:r>
                      </m:e>
                    </m:d>
                    <m:r>
                      <a:rPr lang="en-US" b="1" i="1" smtClean="0">
                        <a:latin typeface="Cambria Math" charset="0"/>
                      </a:rPr>
                      <m:t>𝒅𝒒</m:t>
                    </m:r>
                    <m:r>
                      <a:rPr lang="en-US" b="1" i="1" smtClean="0">
                        <a:latin typeface="Cambria Math" charset="0"/>
                      </a:rPr>
                      <m:t>= </m:t>
                    </m:r>
                  </m:oMath>
                </a14:m>
                <a:r>
                  <a:rPr lang="en-US" b="1" dirty="0" smtClean="0"/>
                  <a:t>mass:  </a:t>
                </a:r>
                <a:r>
                  <a:rPr lang="en-US" dirty="0" smtClean="0"/>
                  <a:t>curve expresses the probability mass as</a:t>
                </a:r>
              </a:p>
              <a:p>
                <a:r>
                  <a:rPr lang="en-US" dirty="0" smtClean="0"/>
                  <a:t>a function of distance from the mode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404" y="3400199"/>
                <a:ext cx="5603072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870" t="-55660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763404" y="4100049"/>
                <a:ext cx="58132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Note: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𝝅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𝒒</m:t>
                        </m:r>
                      </m:e>
                    </m:d>
                    <m:r>
                      <a:rPr lang="en-US" b="1" i="1" smtClean="0">
                        <a:latin typeface="Cambria Math" charset="0"/>
                      </a:rPr>
                      <m:t>𝒅𝒒</m:t>
                    </m:r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𝒅</m:t>
                    </m:r>
                    <m:r>
                      <a:rPr lang="en-US" b="1" i="1" smtClean="0">
                        <a:latin typeface="Cambria Math" charset="0"/>
                      </a:rPr>
                      <m:t>𝝅</m:t>
                    </m:r>
                    <m:r>
                      <a:rPr lang="en-US" b="1" i="1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𝒒</m:t>
                    </m:r>
                    <m:r>
                      <a:rPr lang="en-US" b="1" i="1" smtClean="0">
                        <a:latin typeface="Cambria Math" charset="0"/>
                      </a:rPr>
                      <m:t>): </m:t>
                    </m:r>
                  </m:oMath>
                </a14:m>
                <a:r>
                  <a:rPr lang="en-US" dirty="0" smtClean="0"/>
                  <a:t>measure defined by the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as a function of distance from the mode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404" y="4100049"/>
                <a:ext cx="5813258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839" t="-55660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77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61235" y="2291787"/>
            <a:ext cx="759554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Motivation – why do we need to sample?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MCMC Example – Metropolis Hastings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Measure in High Dimensional Space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Hamiltonian Monte Carlo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0794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over the Typical Set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06543" y="2129742"/>
            <a:ext cx="93789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Question: </a:t>
            </a:r>
            <a:r>
              <a:rPr lang="en-US" sz="2800" dirty="0" smtClean="0"/>
              <a:t>How can we take advantage of the geometry of our </a:t>
            </a:r>
          </a:p>
          <a:p>
            <a:r>
              <a:rPr lang="en-US" sz="2800" dirty="0" smtClean="0"/>
              <a:t>distribution so that our Markov Chain spends the vast majority </a:t>
            </a:r>
          </a:p>
          <a:p>
            <a:r>
              <a:rPr lang="en-US" sz="2800" dirty="0" smtClean="0"/>
              <a:t>of its time sampling the typical set? 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1406543" y="4134091"/>
            <a:ext cx="5175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Answer: </a:t>
            </a:r>
            <a:r>
              <a:rPr lang="en-US" sz="2800" dirty="0" smtClean="0"/>
              <a:t>Hamiltonian Monte Carlo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586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Hamiltonian Mechanics – Phase Space  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8207212" y="3009107"/>
            <a:ext cx="2967415" cy="2050905"/>
            <a:chOff x="8239433" y="1143216"/>
            <a:chExt cx="2967415" cy="2050905"/>
          </a:xfrm>
        </p:grpSpPr>
        <p:sp>
          <p:nvSpPr>
            <p:cNvPr id="6" name="TextBox 5"/>
            <p:cNvSpPr txBox="1"/>
            <p:nvPr/>
          </p:nvSpPr>
          <p:spPr>
            <a:xfrm>
              <a:off x="8239433" y="2270791"/>
              <a:ext cx="296741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Black – Kinetic Energy</a:t>
              </a:r>
            </a:p>
            <a:p>
              <a:r>
                <a:rPr lang="en-US" dirty="0" smtClean="0">
                  <a:solidFill>
                    <a:srgbClr val="FF0000"/>
                  </a:solidFill>
                </a:rPr>
                <a:t>Red</a:t>
              </a:r>
              <a:r>
                <a:rPr lang="en-US" dirty="0" smtClean="0"/>
                <a:t> – Potential Energy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Blue</a:t>
              </a:r>
              <a:r>
                <a:rPr lang="en-US" dirty="0" smtClean="0"/>
                <a:t> – Total Energy (constant)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8239433" y="1143216"/>
                  <a:ext cx="13614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dirty="0" smtClean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9433" y="1143216"/>
                  <a:ext cx="136146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98333" b="-1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8239433" y="1478470"/>
                  <a:ext cx="1971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</m:oMath>
                  </a14:m>
                  <a:r>
                    <a:rPr lang="en-US" dirty="0" smtClean="0"/>
                    <a:t>Kinetic Energy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9433" y="1478470"/>
                  <a:ext cx="197163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8333" r="-2160" b="-1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239433" y="1841276"/>
                  <a:ext cx="22199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𝑉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Potential</m:t>
                      </m:r>
                    </m:oMath>
                  </a14:m>
                  <a:r>
                    <a:rPr lang="en-US" dirty="0" smtClean="0"/>
                    <a:t> Energy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9433" y="1841276"/>
                  <a:ext cx="2219967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8197" r="-2198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838200" y="1466761"/>
            <a:ext cx="7189839" cy="5135599"/>
            <a:chOff x="838200" y="1466761"/>
            <a:chExt cx="7189839" cy="513559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466761"/>
              <a:ext cx="7189839" cy="5135599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5154264" y="3870302"/>
              <a:ext cx="369040" cy="187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29042" y="3864822"/>
              <a:ext cx="369040" cy="187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092758" y="3789254"/>
                  <a:ext cx="68756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charset="0"/>
                          </a:rPr>
                          <m:t>𝑉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𝐾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758" y="3789254"/>
                  <a:ext cx="687561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517359" y="3789254"/>
                  <a:ext cx="3614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charset="0"/>
                          </a:rPr>
                          <m:t>𝐻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7359" y="3789254"/>
                  <a:ext cx="361446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922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Hamiltonian Monte Carlo 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2221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Hamilton’s Equations: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4985" y="5635256"/>
            <a:ext cx="956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Trajectories obtained by integrating this vector field are energy preserving – Markov chain proposals</a:t>
            </a:r>
          </a:p>
          <a:p>
            <a:r>
              <a:rPr lang="en-US" dirty="0" smtClean="0"/>
              <a:t>sit at the ends of these trajectories.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562" y="2152059"/>
            <a:ext cx="4273698" cy="320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8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Hamiltonian Monte Carlo – Hamilton’s </a:t>
            </a:r>
            <a:r>
              <a:rPr lang="en-US" dirty="0" err="1" smtClean="0"/>
              <a:t>Eqns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127320" y="3774048"/>
            <a:ext cx="2734851" cy="1596299"/>
            <a:chOff x="4127320" y="3774048"/>
            <a:chExt cx="2734851" cy="15962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127320" y="3774048"/>
                  <a:ext cx="1968680" cy="6656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𝑑𝑞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= 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7320" y="3774048"/>
                  <a:ext cx="1968680" cy="66569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127320" y="4704652"/>
                  <a:ext cx="2734851" cy="6656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𝑑𝑝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=−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=−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 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7320" y="4704652"/>
                  <a:ext cx="2734851" cy="6656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/>
          <p:cNvSpPr txBox="1"/>
          <p:nvPr/>
        </p:nvSpPr>
        <p:spPr>
          <a:xfrm>
            <a:off x="838200" y="1690688"/>
            <a:ext cx="2221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Hamilton’s Equations: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2289955"/>
                <a:ext cx="96909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Idea – describe the dynamics of a system by considering the total energy of the system in terms </a:t>
                </a:r>
              </a:p>
              <a:p>
                <a:r>
                  <a:rPr lang="en-US" dirty="0" smtClean="0"/>
                  <a:t>of canonical coordinates in phase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err="1" smtClean="0">
                        <a:latin typeface="Cambria Math" charset="0"/>
                      </a:rPr>
                      <m:t>𝑞</m:t>
                    </m:r>
                    <m:r>
                      <a:rPr lang="en-US" i="1" dirty="0" err="1" smtClean="0">
                        <a:latin typeface="Cambria Math" charset="0"/>
                      </a:rPr>
                      <m:t>,</m:t>
                    </m:r>
                    <m:r>
                      <a:rPr lang="en-US" i="1" dirty="0" err="1" smtClean="0">
                        <a:latin typeface="Cambria Math" charset="0"/>
                      </a:rPr>
                      <m:t>𝑝</m:t>
                    </m:r>
                    <m:r>
                      <a:rPr lang="en-US" i="1" dirty="0" smtClean="0">
                        <a:latin typeface="Cambria Math" charset="0"/>
                      </a:rPr>
                      <m:t>):  </m:t>
                    </m:r>
                    <m:r>
                      <a:rPr lang="en-US" i="1" dirty="0" smtClean="0"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dirty="0" smtClean="0"/>
                  <a:t> – spatial coordinates,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 smtClean="0"/>
                  <a:t> – momentum coordinates  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89955"/>
                <a:ext cx="9690986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566" t="-13208" b="-6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34985" y="3166221"/>
            <a:ext cx="629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evolution of the system described by </a:t>
            </a:r>
            <a:r>
              <a:rPr lang="en-US" b="1" dirty="0" smtClean="0"/>
              <a:t>Hamilton’s Equations: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4985" y="5635256"/>
            <a:ext cx="956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Trajectories obtained by integrating this vector field are energy preserving – Markov chain proposals</a:t>
            </a:r>
          </a:p>
          <a:p>
            <a:r>
              <a:rPr lang="en-US" dirty="0" smtClean="0"/>
              <a:t>are sit at the ends of these trajectories. </a:t>
            </a:r>
          </a:p>
        </p:txBody>
      </p:sp>
    </p:spTree>
    <p:extLst>
      <p:ext uri="{BB962C8B-B14F-4D97-AF65-F5344CB8AC3E}">
        <p14:creationId xmlns:p14="http://schemas.microsoft.com/office/powerpoint/2010/main" val="9155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54510" y="1457913"/>
            <a:ext cx="3060906" cy="2148555"/>
            <a:chOff x="1054510" y="1457913"/>
            <a:chExt cx="3060906" cy="214855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510" y="1457913"/>
              <a:ext cx="3060906" cy="199466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086653" y="3298691"/>
              <a:ext cx="9966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Typical Set </a:t>
              </a:r>
              <a:endParaRPr lang="en-US" sz="1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781565" y="1212553"/>
            <a:ext cx="3224453" cy="2416888"/>
            <a:chOff x="4781565" y="1212553"/>
            <a:chExt cx="3224453" cy="241688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211" y="1212553"/>
              <a:ext cx="3183807" cy="2263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781565" y="3321664"/>
              <a:ext cx="3204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Desired Markov </a:t>
              </a:r>
              <a:r>
                <a:rPr lang="en-US" sz="1400" smtClean="0"/>
                <a:t>Step Through Typical </a:t>
              </a:r>
              <a:r>
                <a:rPr lang="en-US" sz="1400" dirty="0" smtClean="0"/>
                <a:t>Set </a:t>
              </a:r>
              <a:endParaRPr lang="en-US" sz="14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693148" y="1146112"/>
            <a:ext cx="2976679" cy="2586054"/>
            <a:chOff x="8693148" y="1146112"/>
            <a:chExt cx="2976679" cy="258605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148" y="1146112"/>
              <a:ext cx="2402804" cy="246035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730176" y="3424389"/>
              <a:ext cx="29396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Step based solely on density gradient </a:t>
              </a:r>
              <a:endParaRPr lang="en-US" sz="1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276016" y="3732166"/>
            <a:ext cx="2805391" cy="2860104"/>
            <a:chOff x="1276016" y="3732166"/>
            <a:chExt cx="2805391" cy="286010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016" y="3732166"/>
              <a:ext cx="2805391" cy="255232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790038" y="6284493"/>
              <a:ext cx="1777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Preferred vector field </a:t>
              </a:r>
              <a:endParaRPr lang="en-US" sz="14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90050" y="3834579"/>
            <a:ext cx="3196303" cy="2757690"/>
            <a:chOff x="4790050" y="3834579"/>
            <a:chExt cx="3196303" cy="27576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0050" y="3834579"/>
              <a:ext cx="3196303" cy="244991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894513" y="6284492"/>
              <a:ext cx="27638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Phase (</a:t>
              </a:r>
              <a:r>
                <a:rPr lang="en-US" sz="1400" dirty="0" err="1" smtClean="0"/>
                <a:t>position,momentum</a:t>
              </a:r>
              <a:r>
                <a:rPr lang="en-US" sz="1400" dirty="0" smtClean="0"/>
                <a:t>) space </a:t>
              </a:r>
              <a:endParaRPr lang="en-US" sz="1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316246" y="4165641"/>
            <a:ext cx="3022896" cy="2426627"/>
            <a:chOff x="8316246" y="4165641"/>
            <a:chExt cx="3022896" cy="242662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6246" y="4165641"/>
              <a:ext cx="3022896" cy="211885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684020" y="6284491"/>
              <a:ext cx="25467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Energy level sets in phase </a:t>
              </a:r>
              <a:r>
                <a:rPr lang="en-US" sz="1400" dirty="0" smtClean="0"/>
                <a:t>space </a:t>
              </a:r>
              <a:endParaRPr lang="en-US" sz="1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Hamiltonian Monte Carlo </a:t>
            </a:r>
            <a:r>
              <a:rPr lang="en-US" smtClean="0"/>
              <a:t>– Vector Fields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5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Hamiltonian Monte Carlo – Energies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79653" y="1620654"/>
                <a:ext cx="8370176" cy="524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Kinetic energy </a:t>
                </a:r>
                <a:r>
                  <a:rPr lang="en-US" dirty="0" smtClean="0"/>
                  <a:t>as a function of momentum in one dimension takes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53" y="1620654"/>
                <a:ext cx="8370176" cy="524182"/>
              </a:xfrm>
              <a:prstGeom prst="rect">
                <a:avLst/>
              </a:prstGeom>
              <a:blipFill rotWithShape="0">
                <a:blip r:embed="rId3"/>
                <a:stretch>
                  <a:fillRect l="-583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79653" y="2219818"/>
                <a:ext cx="7387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 higher dimensions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 smtClean="0"/>
                  <a:t> should look like quadratic form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</a:rPr>
                      <m:t>:  </m:t>
                    </m:r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latin typeface="Cambria Math" charset="0"/>
                      </a:rPr>
                      <m:t>~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53" y="2219818"/>
                <a:ext cx="738779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60"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006" y="3136900"/>
            <a:ext cx="3047794" cy="29971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79653" y="2730523"/>
                <a:ext cx="6596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Is there a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which encodes the geometry of the distribution? 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53" y="2730523"/>
                <a:ext cx="659693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739"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879653" y="3279075"/>
            <a:ext cx="6300251" cy="787683"/>
            <a:chOff x="879653" y="3279075"/>
            <a:chExt cx="6300251" cy="7876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879653" y="3279075"/>
                  <a:ext cx="6300251" cy="4834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Set the kinetic energy to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𝑐𝑜𝑛𝑠𝑡</m:t>
                          </m:r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653" y="3279075"/>
                  <a:ext cx="6300251" cy="48346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774" t="-62025" b="-822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79653" y="3697426"/>
                  <a:ext cx="32051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for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653" y="3697426"/>
                  <a:ext cx="320510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21" t="-98333" b="-1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/>
          <p:cNvSpPr txBox="1"/>
          <p:nvPr/>
        </p:nvSpPr>
        <p:spPr>
          <a:xfrm>
            <a:off x="838200" y="5106141"/>
            <a:ext cx="648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Potential energy </a:t>
            </a:r>
            <a:r>
              <a:rPr lang="en-US" dirty="0" smtClean="0"/>
              <a:t>should be a function of the gradient of the density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38200" y="5595024"/>
                <a:ext cx="69315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Following the skateboarder analogy, we should set the potential energy </a:t>
                </a:r>
              </a:p>
              <a:p>
                <a:r>
                  <a:rPr lang="en-US" dirty="0" smtClean="0"/>
                  <a:t>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V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q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95024"/>
                <a:ext cx="6931578" cy="646331"/>
              </a:xfrm>
              <a:prstGeom prst="rect">
                <a:avLst/>
              </a:prstGeom>
              <a:blipFill rotWithShape="0">
                <a:blip r:embed="rId9"/>
                <a:stretch>
                  <a:fillRect l="-79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79653" y="4207679"/>
            <a:ext cx="4081503" cy="757259"/>
            <a:chOff x="879653" y="4207679"/>
            <a:chExt cx="4081503" cy="757259"/>
          </a:xfrm>
        </p:grpSpPr>
        <p:sp>
          <p:nvSpPr>
            <p:cNvPr id="14" name="TextBox 13"/>
            <p:cNvSpPr txBox="1"/>
            <p:nvPr/>
          </p:nvSpPr>
          <p:spPr>
            <a:xfrm>
              <a:off x="879653" y="4207679"/>
              <a:ext cx="1418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Equivalently, </a:t>
              </a:r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672644" y="4577011"/>
                  <a:ext cx="2288512" cy="3879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𝑀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2644" y="4577011"/>
                  <a:ext cx="2288512" cy="38792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0208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Hamiltonian Monte Carlo – Momentum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5920" y="1598396"/>
            <a:ext cx="8376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Intuition – when traveling along trajectories in projected space we have two families of </a:t>
            </a:r>
          </a:p>
          <a:p>
            <a:r>
              <a:rPr lang="en-US" dirty="0" smtClean="0"/>
              <a:t>states: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375" y="2280887"/>
            <a:ext cx="2928126" cy="287945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693579" y="2970025"/>
            <a:ext cx="469853" cy="750592"/>
            <a:chOff x="6693579" y="2970025"/>
            <a:chExt cx="469853" cy="750592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7069756" y="3456162"/>
              <a:ext cx="93676" cy="26445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6925073" y="3201519"/>
              <a:ext cx="144683" cy="25464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6693579" y="2970025"/>
              <a:ext cx="207380" cy="2314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737588" y="2831129"/>
            <a:ext cx="564382" cy="538223"/>
            <a:chOff x="5737588" y="2831129"/>
            <a:chExt cx="564382" cy="538223"/>
          </a:xfrm>
        </p:grpSpPr>
        <p:cxnSp>
          <p:nvCxnSpPr>
            <p:cNvPr id="16" name="Straight Arrow Connector 15"/>
            <p:cNvCxnSpPr/>
            <p:nvPr/>
          </p:nvCxnSpPr>
          <p:spPr>
            <a:xfrm flipH="1" flipV="1">
              <a:off x="6028035" y="2831129"/>
              <a:ext cx="273935" cy="8874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5791964" y="2919869"/>
              <a:ext cx="236072" cy="9066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5737588" y="3091560"/>
              <a:ext cx="108752" cy="27779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7198503" y="2280887"/>
            <a:ext cx="4809273" cy="1666447"/>
            <a:chOff x="7198503" y="2280887"/>
            <a:chExt cx="4809273" cy="1666447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7198503" y="2758483"/>
              <a:ext cx="1366625" cy="481935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8414228" y="2280887"/>
              <a:ext cx="3593548" cy="1666447"/>
              <a:chOff x="7999184" y="2992669"/>
              <a:chExt cx="3593548" cy="166644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999184" y="2992669"/>
                <a:ext cx="3593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Small Changes in Momentum Space </a:t>
                </a:r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021346" y="3906985"/>
                <a:ext cx="32254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Large Changes in Position Space 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8426370" y="3413521"/>
                    <a:ext cx="2954335" cy="4049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</a:rPr>
                          <m:t>𝑑𝑖𝑠𝑡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Δ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oMath>
                    </a14:m>
                    <a:r>
                      <a:rPr lang="en-US" dirty="0" smtClean="0"/>
                      <a:t>small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26370" y="3413521"/>
                    <a:ext cx="2954335" cy="40498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1493" b="-194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426370" y="4254133"/>
                    <a:ext cx="2884059" cy="4049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𝑑𝑖𝑠𝑡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Δ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oMath>
                    </a14:m>
                    <a:r>
                      <a:rPr lang="en-US" dirty="0" smtClean="0"/>
                      <a:t>large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26370" y="4254133"/>
                    <a:ext cx="2884059" cy="404983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1493" b="-194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" name="Group 8"/>
          <p:cNvGrpSpPr/>
          <p:nvPr/>
        </p:nvGrpSpPr>
        <p:grpSpPr>
          <a:xfrm>
            <a:off x="904285" y="2729958"/>
            <a:ext cx="4667048" cy="1666447"/>
            <a:chOff x="904285" y="2729958"/>
            <a:chExt cx="4667048" cy="166644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4078157" y="2999032"/>
              <a:ext cx="1493176" cy="457130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>
              <a:off x="904285" y="2729958"/>
              <a:ext cx="3593548" cy="1666447"/>
              <a:chOff x="259466" y="3036224"/>
              <a:chExt cx="3593548" cy="1666447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259466" y="3036224"/>
                <a:ext cx="3593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Small Changes in Momentum Space </a:t>
                </a:r>
                <a:endParaRPr 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81628" y="3950540"/>
                <a:ext cx="32254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Large Changes in Position Space 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686652" y="3457076"/>
                    <a:ext cx="2922210" cy="4049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</a:rPr>
                          <m:t>𝑑𝑖𝑠𝑡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Δ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oMath>
                    </a14:m>
                    <a:r>
                      <a:rPr lang="en-US" dirty="0" smtClean="0"/>
                      <a:t>large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6652" y="3457076"/>
                    <a:ext cx="2922210" cy="40498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3030" b="-212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686652" y="4297688"/>
                    <a:ext cx="2911374" cy="4049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𝑑𝑖𝑠𝑡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Δ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oMath>
                    </a14:m>
                    <a:r>
                      <a:rPr lang="en-US" dirty="0" smtClean="0"/>
                      <a:t> small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6652" y="4297688"/>
                    <a:ext cx="2911374" cy="40498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3030" r="-1255" b="-212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3" name="TextBox 42"/>
          <p:cNvSpPr txBox="1"/>
          <p:nvPr/>
        </p:nvSpPr>
        <p:spPr>
          <a:xfrm>
            <a:off x="468501" y="5388704"/>
            <a:ext cx="830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Upshot: </a:t>
            </a:r>
            <a:r>
              <a:rPr lang="en-US" dirty="0" smtClean="0"/>
              <a:t>The metric in position space should be dual to the metric in momentum space.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855975" y="5830045"/>
                <a:ext cx="5627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Position Space Metric: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charset="0"/>
                      </a:rPr>
                      <m:t>𝑴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975" y="5830045"/>
                <a:ext cx="562788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97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604911" y="6271386"/>
                <a:ext cx="623805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Momentum Space Metric: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𝑴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𝟏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911" y="6271386"/>
                <a:ext cx="6238054" cy="375552"/>
              </a:xfrm>
              <a:prstGeom prst="rect">
                <a:avLst/>
              </a:prstGeom>
              <a:blipFill rotWithShape="0">
                <a:blip r:embed="rId8"/>
                <a:stretch>
                  <a:fillRect l="-781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7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/>
      <p:bldP spid="44" grpId="0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Hamiltonian Monte Carlo – Canonical </a:t>
            </a:r>
            <a:r>
              <a:rPr lang="en-US" dirty="0" err="1" smtClean="0"/>
              <a:t>Dist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28718" y="-1167325"/>
            <a:ext cx="760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Explanation as to why it makes sense to set –log(p(x)) equal to </a:t>
            </a:r>
            <a:r>
              <a:rPr lang="en-US" smtClean="0"/>
              <a:t>potential energy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9881" y="1526184"/>
                <a:ext cx="10144508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Lift the target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to a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𝑞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 phase space such that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81" y="1526184"/>
                <a:ext cx="10144508" cy="394210"/>
              </a:xfrm>
              <a:prstGeom prst="rect">
                <a:avLst/>
              </a:prstGeom>
              <a:blipFill rotWithShape="0">
                <a:blip r:embed="rId2"/>
                <a:stretch>
                  <a:fillRect l="-541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2068529"/>
                <a:ext cx="4746364" cy="411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 ∫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𝑑𝑝</m:t>
                      </m:r>
                      <m:r>
                        <a:rPr lang="en-US" b="0" i="1" smtClean="0">
                          <a:latin typeface="Cambria Math" charset="0"/>
                        </a:rPr>
                        <m:t>=∫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𝑄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𝑑𝑝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68529"/>
                <a:ext cx="4746364" cy="411075"/>
              </a:xfrm>
              <a:prstGeom prst="rect">
                <a:avLst/>
              </a:prstGeom>
              <a:blipFill rotWithShape="0">
                <a:blip r:embed="rId3"/>
                <a:stretch>
                  <a:fillRect t="-80882" b="-10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\displaystyle p_{X}(x)=\int _{y}p_{X,Y}(x,y)\,\mathrm {d} y=\int _{y}p_{X\mid Y}(x\mid y)\,p_{Y}(y)\,\mathrm {d} y,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2644076"/>
                <a:ext cx="10971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Given a closed system with energy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 smtClean="0"/>
                  <a:t>, we can associate a probability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called the canonical distribution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44076"/>
                <a:ext cx="1097133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00"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986240" y="3032709"/>
                <a:ext cx="1851789" cy="618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240" y="3032709"/>
                <a:ext cx="1851789" cy="6186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38200" y="4613578"/>
                <a:ext cx="7659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 our case, the energy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is given by the Hamiltonian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13578"/>
                <a:ext cx="765985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717"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38200" y="5076887"/>
                <a:ext cx="5111143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This yields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𝑉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𝑞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𝑞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76887"/>
                <a:ext cx="5111143" cy="387927"/>
              </a:xfrm>
              <a:prstGeom prst="rect">
                <a:avLst/>
              </a:prstGeom>
              <a:blipFill rotWithShape="0">
                <a:blip r:embed="rId7"/>
                <a:stretch>
                  <a:fillRect l="-1074" t="-4762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838200" y="3771221"/>
            <a:ext cx="10266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which assigns a probability to each possible state of the system – this is exactly what we want, i.e., a way of </a:t>
            </a:r>
          </a:p>
          <a:p>
            <a:r>
              <a:rPr lang="en-US" dirty="0" smtClean="0"/>
              <a:t>constructing trajectories through phase space by via sampling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549766" y="6207706"/>
                <a:ext cx="3709862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≔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766" y="6207706"/>
                <a:ext cx="3709862" cy="387927"/>
              </a:xfrm>
              <a:prstGeom prst="rect">
                <a:avLst/>
              </a:prstGeom>
              <a:blipFill rotWithShape="0">
                <a:blip r:embed="rId8"/>
                <a:stretch>
                  <a:fillRect t="-85938" b="-1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838200" y="5584695"/>
            <a:ext cx="10387673" cy="501544"/>
            <a:chOff x="838200" y="5584695"/>
            <a:chExt cx="10387673" cy="501544"/>
          </a:xfrm>
        </p:grpSpPr>
        <p:sp>
          <p:nvSpPr>
            <p:cNvPr id="17" name="TextBox 16"/>
            <p:cNvSpPr txBox="1"/>
            <p:nvPr/>
          </p:nvSpPr>
          <p:spPr>
            <a:xfrm>
              <a:off x="838200" y="5584695"/>
              <a:ext cx="1887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and we should set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299675" y="5698312"/>
                  <a:ext cx="4506555" cy="3879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i="1">
                              <a:latin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≔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 </m:t>
                      </m:r>
                    </m:oMath>
                  </a14:m>
                  <a:r>
                    <a:rPr lang="en-US" dirty="0"/>
                    <a:t>or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𝑞</m:t>
                              </m:r>
                            </m:e>
                          </m:d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9675" y="5698312"/>
                  <a:ext cx="4506555" cy="38792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88889" b="-1174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7885471" y="5707609"/>
                  <a:ext cx="3340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(</m:t>
                      </m:r>
                    </m:oMath>
                  </a14:m>
                  <a:r>
                    <a:rPr lang="en-US" dirty="0"/>
                    <a:t>P</a:t>
                  </a:r>
                  <a:r>
                    <a:rPr lang="en-US" dirty="0" smtClean="0"/>
                    <a:t>rev Slide: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𝑁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|0,</m:t>
                      </m:r>
                      <m:r>
                        <a:rPr lang="en-US" b="0" i="1" smtClean="0">
                          <a:latin typeface="Cambria Math" charset="0"/>
                        </a:rPr>
                        <m:t>𝑀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dirty="0" smtClean="0"/>
                    <a:t>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5471" y="5707609"/>
                  <a:ext cx="3340402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547" t="-95082" r="-912" b="-1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971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3" grpId="0"/>
      <p:bldP spid="14" grpId="0"/>
      <p:bldP spid="15" grpId="0"/>
      <p:bldP spid="16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Hamiltonian Monte Carlo – Trajectories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1716" y="1506022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Outline Algorithm at High Level: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36" y="3877770"/>
            <a:ext cx="3196303" cy="2449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53735" y="2123444"/>
                <a:ext cx="659731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 smtClean="0"/>
                  <a:t>Choose a point in parameter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Randomly sample from the momentum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~ </m:t>
                    </m:r>
                    <m:r>
                      <a:rPr lang="en-US" b="0" i="1" smtClean="0"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Run the energy-preserving trajectory forward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Project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Check acceptance</a:t>
                </a:r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Repeat 2 – 5 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35" y="2123444"/>
                <a:ext cx="6597319" cy="1754326"/>
              </a:xfrm>
              <a:prstGeom prst="rect">
                <a:avLst/>
              </a:prstGeom>
              <a:blipFill rotWithShape="0">
                <a:blip r:embed="rId4"/>
                <a:stretch>
                  <a:fillRect l="-739" t="-4514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3906010" y="3759925"/>
            <a:ext cx="6051181" cy="4377983"/>
            <a:chOff x="3906010" y="3759925"/>
            <a:chExt cx="6051181" cy="4377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95" y="4208832"/>
              <a:ext cx="3022896" cy="2118852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3906010" y="3759925"/>
              <a:ext cx="4351626" cy="4377983"/>
              <a:chOff x="3906010" y="3759925"/>
              <a:chExt cx="4351626" cy="4377983"/>
            </a:xfrm>
          </p:grpSpPr>
          <p:sp>
            <p:nvSpPr>
              <p:cNvPr id="4" name="Arc 3"/>
              <p:cNvSpPr/>
              <p:nvPr/>
            </p:nvSpPr>
            <p:spPr>
              <a:xfrm rot="19406737">
                <a:off x="3906010" y="3759925"/>
                <a:ext cx="4351626" cy="4377983"/>
              </a:xfrm>
              <a:prstGeom prst="arc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riangle 7"/>
              <p:cNvSpPr/>
              <p:nvPr/>
            </p:nvSpPr>
            <p:spPr>
              <a:xfrm rot="8543483">
                <a:off x="7723670" y="4538386"/>
                <a:ext cx="188199" cy="192161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riangle 8"/>
              <p:cNvSpPr/>
              <p:nvPr/>
            </p:nvSpPr>
            <p:spPr>
              <a:xfrm rot="14257750">
                <a:off x="4696888" y="4083528"/>
                <a:ext cx="188199" cy="192161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379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Hamiltonian Monte Carlo – Leap </a:t>
            </a:r>
            <a:r>
              <a:rPr lang="en-US" dirty="0" smtClean="0">
                <a:solidFill>
                  <a:srgbClr val="33C3AD"/>
                </a:solidFill>
              </a:rPr>
              <a:t>Frog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591515"/>
            <a:ext cx="953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 we integrate this vector field to obtain energy-preserving trajectories through </a:t>
            </a:r>
            <a:r>
              <a:rPr lang="en-US" smtClean="0"/>
              <a:t>phase space?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087" y="3133219"/>
            <a:ext cx="3315646" cy="21651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2" y="4585977"/>
            <a:ext cx="3183529" cy="149364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943422" y="2158814"/>
            <a:ext cx="3486746" cy="2157004"/>
            <a:chOff x="1428208" y="2246414"/>
            <a:chExt cx="3713717" cy="2381315"/>
          </a:xfrm>
        </p:grpSpPr>
        <p:grpSp>
          <p:nvGrpSpPr>
            <p:cNvPr id="15" name="Group 14"/>
            <p:cNvGrpSpPr/>
            <p:nvPr/>
          </p:nvGrpSpPr>
          <p:grpSpPr>
            <a:xfrm>
              <a:off x="1428208" y="2246414"/>
              <a:ext cx="3713717" cy="2381315"/>
              <a:chOff x="1216547" y="3896583"/>
              <a:chExt cx="3713717" cy="238131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6547" y="3896583"/>
                <a:ext cx="3713717" cy="238131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3146622" y="5023422"/>
                <a:ext cx="719667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285066" y="3323725"/>
              <a:ext cx="1129522" cy="480056"/>
              <a:chOff x="3617895" y="4917049"/>
              <a:chExt cx="1209178" cy="56739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9228" y="5087641"/>
                <a:ext cx="582919" cy="359334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357" y="4917049"/>
                <a:ext cx="436454" cy="56739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7895" y="5076634"/>
                <a:ext cx="200177" cy="24822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4706260" y="5059659"/>
                <a:ext cx="120813" cy="415297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0122" y="5060427"/>
                <a:ext cx="108689" cy="373620"/>
              </a:xfrm>
              <a:prstGeom prst="rect">
                <a:avLst/>
              </a:prstGeom>
            </p:spPr>
          </p:pic>
        </p:grpSp>
      </p:grpSp>
      <p:sp>
        <p:nvSpPr>
          <p:cNvPr id="19" name="TextBox 18"/>
          <p:cNvSpPr txBox="1"/>
          <p:nvPr/>
        </p:nvSpPr>
        <p:spPr>
          <a:xfrm>
            <a:off x="7916833" y="2185038"/>
            <a:ext cx="354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Example:</a:t>
            </a:r>
            <a:r>
              <a:rPr lang="en-US" dirty="0" smtClean="0"/>
              <a:t> Sample a bivariate normal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8765620" y="3805126"/>
            <a:ext cx="2234020" cy="670022"/>
            <a:chOff x="8621057" y="3770560"/>
            <a:chExt cx="2234020" cy="6700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8621057" y="3774887"/>
                  <a:ext cx="1313886" cy="6656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057" y="3774887"/>
                  <a:ext cx="1313886" cy="66569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9887953" y="3770560"/>
                  <a:ext cx="967124" cy="6656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7953" y="3770560"/>
                  <a:ext cx="967124" cy="66569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583504" y="2628881"/>
                <a:ext cx="42091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=−</m:t>
                    </m:r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𝑞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|0,1)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504" y="2628881"/>
                <a:ext cx="4209101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8197" r="-43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842370" y="2914307"/>
                <a:ext cx="1926810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370" y="2914307"/>
                <a:ext cx="1926810" cy="61093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/>
          <p:cNvGrpSpPr/>
          <p:nvPr/>
        </p:nvGrpSpPr>
        <p:grpSpPr>
          <a:xfrm>
            <a:off x="8556427" y="4585977"/>
            <a:ext cx="3185010" cy="2037447"/>
            <a:chOff x="8607595" y="4710594"/>
            <a:chExt cx="2654695" cy="1702247"/>
          </a:xfrm>
        </p:grpSpPr>
        <p:grpSp>
          <p:nvGrpSpPr>
            <p:cNvPr id="28" name="Group 27"/>
            <p:cNvGrpSpPr/>
            <p:nvPr/>
          </p:nvGrpSpPr>
          <p:grpSpPr>
            <a:xfrm>
              <a:off x="8607595" y="4710594"/>
              <a:ext cx="2654695" cy="1702247"/>
              <a:chOff x="8607595" y="4710594"/>
              <a:chExt cx="2654695" cy="1702247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7595" y="4710594"/>
                <a:ext cx="2654695" cy="1702247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10184492" y="5184467"/>
                <a:ext cx="222583" cy="3291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0371515" y="5808612"/>
                <a:ext cx="222583" cy="3291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0071326" y="5225138"/>
                  <a:ext cx="4114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1326" y="5225138"/>
                  <a:ext cx="411480" cy="30777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10265354" y="5833635"/>
                  <a:ext cx="4114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5354" y="5833635"/>
                  <a:ext cx="411480" cy="307777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7984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16000" y="1421646"/>
            <a:ext cx="420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 order to do statistics, we must integrate.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16000" y="1930400"/>
                <a:ext cx="10515600" cy="209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Examples: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Simple Averaging – consider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 smtClean="0"/>
                  <a:t> distributed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𝑝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𝑥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=∫</m:t>
                    </m:r>
                    <m:r>
                      <a:rPr lang="en-US" b="0" i="1" smtClean="0">
                        <a:latin typeface="Cambria Math" charset="0"/>
                      </a:rPr>
                      <m:t>𝑥𝑝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𝑑𝑥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=∫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𝑑𝑥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Function Averaging – consider a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dirty="0" smtClean="0"/>
                  <a:t> and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US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smtClean="0">
                            <a:solidFill>
                              <a:srgbClr val="33C3AD"/>
                            </a:solidFill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33C3AD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33C3AD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0" y="1930400"/>
                <a:ext cx="10515600" cy="2095125"/>
              </a:xfrm>
              <a:prstGeom prst="rect">
                <a:avLst/>
              </a:prstGeom>
              <a:blipFill rotWithShape="0">
                <a:blip r:embed="rId2"/>
                <a:stretch>
                  <a:fillRect l="-522" t="-1749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1733628" y="4265237"/>
            <a:ext cx="6976533" cy="1732433"/>
            <a:chOff x="1733628" y="4265237"/>
            <a:chExt cx="6976533" cy="1732433"/>
          </a:xfrm>
        </p:grpSpPr>
        <p:grpSp>
          <p:nvGrpSpPr>
            <p:cNvPr id="11" name="Group 10"/>
            <p:cNvGrpSpPr/>
            <p:nvPr/>
          </p:nvGrpSpPr>
          <p:grpSpPr>
            <a:xfrm>
              <a:off x="1733628" y="4265237"/>
              <a:ext cx="6976533" cy="1346210"/>
              <a:chOff x="762000" y="4235229"/>
              <a:chExt cx="6976533" cy="1346210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762000" y="5571067"/>
                <a:ext cx="6976533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Freeform 7"/>
              <p:cNvSpPr/>
              <p:nvPr/>
            </p:nvSpPr>
            <p:spPr>
              <a:xfrm>
                <a:off x="1854200" y="4235229"/>
                <a:ext cx="4267200" cy="1346210"/>
              </a:xfrm>
              <a:custGeom>
                <a:avLst/>
                <a:gdLst>
                  <a:gd name="connsiteX0" fmla="*/ 0 w 4267200"/>
                  <a:gd name="connsiteY0" fmla="*/ 1312343 h 1346210"/>
                  <a:gd name="connsiteX1" fmla="*/ 855133 w 4267200"/>
                  <a:gd name="connsiteY1" fmla="*/ 491077 h 1346210"/>
                  <a:gd name="connsiteX2" fmla="*/ 1752600 w 4267200"/>
                  <a:gd name="connsiteY2" fmla="*/ 1320810 h 1346210"/>
                  <a:gd name="connsiteX3" fmla="*/ 3132667 w 4267200"/>
                  <a:gd name="connsiteY3" fmla="*/ 10 h 1346210"/>
                  <a:gd name="connsiteX4" fmla="*/ 4267200 w 4267200"/>
                  <a:gd name="connsiteY4" fmla="*/ 1346210 h 1346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67200" h="1346210">
                    <a:moveTo>
                      <a:pt x="0" y="1312343"/>
                    </a:moveTo>
                    <a:cubicBezTo>
                      <a:pt x="281516" y="901004"/>
                      <a:pt x="563033" y="489666"/>
                      <a:pt x="855133" y="491077"/>
                    </a:cubicBezTo>
                    <a:cubicBezTo>
                      <a:pt x="1147233" y="492488"/>
                      <a:pt x="1373011" y="1402654"/>
                      <a:pt x="1752600" y="1320810"/>
                    </a:cubicBezTo>
                    <a:cubicBezTo>
                      <a:pt x="2132189" y="1238966"/>
                      <a:pt x="2713567" y="-4223"/>
                      <a:pt x="3132667" y="10"/>
                    </a:cubicBezTo>
                    <a:cubicBezTo>
                      <a:pt x="3551767" y="4243"/>
                      <a:pt x="4267200" y="1346210"/>
                      <a:pt x="4267200" y="1346210"/>
                    </a:cubicBezTo>
                  </a:path>
                </a:pathLst>
              </a:custGeom>
              <a:noFill/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Oval 12"/>
            <p:cNvSpPr/>
            <p:nvPr/>
          </p:nvSpPr>
          <p:spPr>
            <a:xfrm>
              <a:off x="4843089" y="5296880"/>
              <a:ext cx="127000" cy="13811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54555" y="4744243"/>
              <a:ext cx="127000" cy="13811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3511296" y="4886931"/>
              <a:ext cx="0" cy="714144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906035" y="5350626"/>
              <a:ext cx="554" cy="25045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942897" y="5628338"/>
              <a:ext cx="1150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Less Likely</a:t>
              </a:r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71470" y="5628338"/>
              <a:ext cx="1269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More Likely</a:t>
              </a:r>
              <a:endParaRPr lang="en-US" dirty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2103120" y="4453107"/>
              <a:ext cx="5349240" cy="1143021"/>
            </a:xfrm>
            <a:custGeom>
              <a:avLst/>
              <a:gdLst>
                <a:gd name="connsiteX0" fmla="*/ 0 w 5349240"/>
                <a:gd name="connsiteY0" fmla="*/ 1143021 h 1143021"/>
                <a:gd name="connsiteX1" fmla="*/ 1572768 w 5349240"/>
                <a:gd name="connsiteY1" fmla="*/ 950997 h 1143021"/>
                <a:gd name="connsiteX2" fmla="*/ 2880360 w 5349240"/>
                <a:gd name="connsiteY2" fmla="*/ 21 h 1143021"/>
                <a:gd name="connsiteX3" fmla="*/ 4343400 w 5349240"/>
                <a:gd name="connsiteY3" fmla="*/ 923565 h 1143021"/>
                <a:gd name="connsiteX4" fmla="*/ 5349240 w 5349240"/>
                <a:gd name="connsiteY4" fmla="*/ 1133877 h 114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9240" h="1143021">
                  <a:moveTo>
                    <a:pt x="0" y="1143021"/>
                  </a:moveTo>
                  <a:cubicBezTo>
                    <a:pt x="546354" y="1142259"/>
                    <a:pt x="1092708" y="1141497"/>
                    <a:pt x="1572768" y="950997"/>
                  </a:cubicBezTo>
                  <a:cubicBezTo>
                    <a:pt x="2052828" y="760497"/>
                    <a:pt x="2418588" y="4593"/>
                    <a:pt x="2880360" y="21"/>
                  </a:cubicBezTo>
                  <a:cubicBezTo>
                    <a:pt x="3342132" y="-4551"/>
                    <a:pt x="3931920" y="734589"/>
                    <a:pt x="4343400" y="923565"/>
                  </a:cubicBezTo>
                  <a:cubicBezTo>
                    <a:pt x="4754880" y="1112541"/>
                    <a:pt x="5052060" y="1123209"/>
                    <a:pt x="5349240" y="1133877"/>
                  </a:cubicBezTo>
                </a:path>
              </a:pathLst>
            </a:custGeom>
            <a:noFill/>
            <a:ln w="25400">
              <a:solidFill>
                <a:srgbClr val="33C3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02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Hamiltonian Monte Carlo – The Algorithm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506022"/>
            <a:ext cx="158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The Algorithm: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1840061"/>
                <a:ext cx="10958641" cy="48278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 smtClean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 smtClean="0"/>
                  <a:t>generate an initial position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~ </m:t>
                    </m:r>
                    <m:r>
                      <a:rPr lang="en-US" b="0" i="1" smtClean="0">
                        <a:latin typeface="Cambria Math" charset="0"/>
                      </a:rPr>
                      <m:t>𝜋</m:t>
                    </m:r>
                  </m:oMath>
                </a14:m>
                <a:endParaRPr lang="en-US" dirty="0" smtClean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 smtClean="0"/>
                  <a:t>repeat until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𝑀</m:t>
                    </m:r>
                  </m:oMath>
                </a14:m>
                <a:endParaRPr lang="en-US" dirty="0" smtClean="0"/>
              </a:p>
              <a:p>
                <a:pPr marL="857250" lvl="1" indent="-400050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en-US" dirty="0" smtClean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endParaRPr lang="en-US" dirty="0" smtClean="0"/>
              </a:p>
              <a:p>
                <a:pPr marL="857250" lvl="1" indent="-400050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en-US" dirty="0" smtClean="0"/>
                  <a:t>sample a new initial momentum variable from the canonical momentum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~ 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857250" lvl="1" indent="-400050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en-US" dirty="0" smtClean="0"/>
                  <a:t>set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endParaRPr lang="en-US" dirty="0" smtClean="0"/>
              </a:p>
              <a:p>
                <a:pPr marL="857250" lvl="1" indent="-400050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en-US" dirty="0" smtClean="0"/>
                  <a:t>run Leap </a:t>
                </a:r>
                <a:r>
                  <a:rPr lang="en-US" b="1" dirty="0" smtClean="0">
                    <a:solidFill>
                      <a:srgbClr val="33C3AD"/>
                    </a:solidFill>
                  </a:rPr>
                  <a:t>Frog</a:t>
                </a:r>
                <a:r>
                  <a:rPr lang="en-US" dirty="0" smtClean="0"/>
                  <a:t> algorithm starting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 smtClean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steps and 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 smtClean="0"/>
                  <a:t> to obtain proposed states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857250" lvl="1" indent="-400050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en-US" dirty="0" smtClean="0"/>
                  <a:t>calculate the Metropolis acceptance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1,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𝑈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𝑈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𝐾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𝐾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  <a:p>
                <a:pPr marL="857250" lvl="1" indent="-400050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en-US" dirty="0" smtClean="0"/>
                  <a:t>draw a random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𝑈𝑛𝑖𝑓</m:t>
                    </m:r>
                    <m:r>
                      <a:rPr lang="en-US" b="0" i="1" smtClean="0">
                        <a:latin typeface="Cambria Math" charset="0"/>
                      </a:rPr>
                      <m:t>(0,1)</m:t>
                    </m:r>
                  </m:oMath>
                </a14:m>
                <a:endParaRPr lang="en-US" dirty="0" smtClean="0"/>
              </a:p>
              <a:p>
                <a:pPr marL="1314450" lvl="2" indent="-400050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accept the proposed state position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and set the next state in the Markov chain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1314450" lvl="2" indent="-400050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 dirty="0" smtClean="0"/>
                  <a:t>else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0061"/>
                <a:ext cx="10958641" cy="4827860"/>
              </a:xfrm>
              <a:prstGeom prst="rect">
                <a:avLst/>
              </a:prstGeom>
              <a:blipFill rotWithShape="0">
                <a:blip r:embed="rId2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71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 bldLvl="3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Hamiltonian Monte Carlo – The Movie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9813" y="3296094"/>
            <a:ext cx="937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/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chi-feng.github.io/mcmc-demo/app.html#HamiltonianMC,banana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57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dirty="0">
                <a:hlinkClick r:id="rId2"/>
              </a:rPr>
              <a:t>https://stats.stackexchange.com</a:t>
            </a:r>
            <a:r>
              <a:rPr lang="en-US" sz="1200">
                <a:hlinkClick r:id="rId2"/>
              </a:rPr>
              <a:t>/questions/261796/relationship-between-hessian-matrix-and-covariance-matrix</a:t>
            </a:r>
          </a:p>
          <a:p>
            <a:r>
              <a:rPr lang="en-US" sz="1200" dirty="0" smtClean="0">
                <a:hlinkClick r:id="rId2"/>
              </a:rPr>
              <a:t>https</a:t>
            </a:r>
            <a:r>
              <a:rPr lang="en-US" sz="1200" dirty="0">
                <a:hlinkClick r:id="rId2"/>
              </a:rPr>
              <a:t>://arxiv.org/abs/1206.1901</a:t>
            </a:r>
          </a:p>
          <a:p>
            <a:r>
              <a:rPr lang="en-US" sz="1200" dirty="0" smtClean="0">
                <a:hlinkClick r:id="rId2"/>
              </a:rPr>
              <a:t>https</a:t>
            </a:r>
            <a:r>
              <a:rPr lang="en-US" sz="1200" dirty="0">
                <a:hlinkClick r:id="rId2"/>
              </a:rPr>
              <a:t>://theclevermachine.wordpress.com/2012/11/18/mcmc-hamiltonian-monte-carlo-a-k-a-hybrid-monte-carlo</a:t>
            </a:r>
            <a:r>
              <a:rPr lang="en-US" sz="1200" dirty="0" smtClean="0">
                <a:hlinkClick r:id="rId2"/>
              </a:rPr>
              <a:t>/</a:t>
            </a:r>
            <a:endParaRPr lang="en-US" sz="1200" dirty="0" smtClean="0"/>
          </a:p>
          <a:p>
            <a:r>
              <a:rPr lang="en-US" sz="1200" dirty="0">
                <a:hlinkClick r:id="rId3"/>
              </a:rPr>
              <a:t>http://khalibartan.github.io/MCMC-Hamiltonian-Monte-Carlo-and-No-U-Turn-Sampler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 smtClean="0"/>
          </a:p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en.wikipedia.org/wiki/Lagrangian_mechanics</a:t>
            </a:r>
            <a:endParaRPr lang="en-US" sz="1200" dirty="0" smtClean="0"/>
          </a:p>
          <a:p>
            <a:r>
              <a:rPr lang="en-US" sz="1200" dirty="0">
                <a:hlinkClick r:id="rId5"/>
              </a:rPr>
              <a:t>https://www1.maths.leeds.ac.uk/~</a:t>
            </a:r>
            <a:r>
              <a:rPr lang="en-US" sz="1200" dirty="0" smtClean="0">
                <a:hlinkClick r:id="rId5"/>
              </a:rPr>
              <a:t>voss/projects/2011-RJMCMC/AiJialin.pdf</a:t>
            </a:r>
            <a:endParaRPr lang="en-US" sz="1200" dirty="0" smtClean="0"/>
          </a:p>
          <a:p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stats.stackexchange.com/questions/271385/mcmc-metropolis-hasting-formal-derivation-of-detailed-balance</a:t>
            </a:r>
            <a:endParaRPr lang="en-US" sz="1200" dirty="0" smtClean="0"/>
          </a:p>
          <a:p>
            <a:r>
              <a:rPr lang="en-US" sz="1200" dirty="0">
                <a:hlinkClick r:id="rId7"/>
              </a:rPr>
              <a:t>https://www.math.wustl.edu/~</a:t>
            </a:r>
            <a:r>
              <a:rPr lang="en-US" sz="1200" dirty="0" smtClean="0">
                <a:hlinkClick r:id="rId7"/>
              </a:rPr>
              <a:t>sawyer/hmhandouts/MetropHastingsEtc.pdf</a:t>
            </a:r>
            <a:endParaRPr lang="en-US" sz="1200" dirty="0" smtClean="0"/>
          </a:p>
          <a:p>
            <a:r>
              <a:rPr lang="en-US" sz="1200" dirty="0">
                <a:hlinkClick r:id="rId8"/>
              </a:rPr>
              <a:t>http://dept.stat.lsa.umich.edu/~</a:t>
            </a:r>
            <a:r>
              <a:rPr lang="en-US" sz="1200" dirty="0" smtClean="0">
                <a:hlinkClick r:id="rId8"/>
              </a:rPr>
              <a:t>kshedden/Courses/Stat606/Notes/mcmc.pdf</a:t>
            </a:r>
            <a:endParaRPr lang="en-US" sz="1200" dirty="0" smtClean="0"/>
          </a:p>
          <a:p>
            <a:r>
              <a:rPr lang="en-US" sz="1200" dirty="0">
                <a:hlinkClick r:id="rId9"/>
              </a:rPr>
              <a:t>https://</a:t>
            </a:r>
            <a:r>
              <a:rPr lang="en-US" sz="1200" dirty="0" smtClean="0">
                <a:hlinkClick r:id="rId9"/>
              </a:rPr>
              <a:t>arxiv.org/pdf/1701.02434.pdf</a:t>
            </a:r>
            <a:endParaRPr lang="en-US" sz="1200" dirty="0" smtClean="0"/>
          </a:p>
          <a:p>
            <a:r>
              <a:rPr lang="en-US" sz="1200" dirty="0">
                <a:hlinkClick r:id="rId10"/>
              </a:rPr>
              <a:t>https://</a:t>
            </a:r>
            <a:r>
              <a:rPr lang="en-US" sz="1200" dirty="0" smtClean="0">
                <a:hlinkClick r:id="rId10"/>
              </a:rPr>
              <a:t>en.wikipedia.org/wiki/Examples_of_Markov_chains</a:t>
            </a:r>
            <a:endParaRPr lang="en-US" sz="1200" dirty="0" smtClean="0"/>
          </a:p>
          <a:p>
            <a:r>
              <a:rPr lang="en-US" sz="1200" dirty="0">
                <a:hlinkClick r:id="rId11"/>
              </a:rPr>
              <a:t>https://</a:t>
            </a:r>
            <a:r>
              <a:rPr lang="en-US" sz="1200" dirty="0" smtClean="0">
                <a:hlinkClick r:id="rId11"/>
              </a:rPr>
              <a:t>en.wikipedia.org/wiki/Markov_chain#Stationary_distribution</a:t>
            </a:r>
            <a:endParaRPr lang="en-US" sz="1200" dirty="0" smtClean="0"/>
          </a:p>
          <a:p>
            <a:r>
              <a:rPr lang="en-US" sz="1200" dirty="0">
                <a:hlinkClick r:id="rId12"/>
              </a:rPr>
              <a:t>https://cims.nyu.edu/~</a:t>
            </a:r>
            <a:r>
              <a:rPr lang="en-US" sz="1200" dirty="0" smtClean="0">
                <a:hlinkClick r:id="rId12"/>
              </a:rPr>
              <a:t>holmes/teaching/asa17/handout-Lecture3_2017.pdf</a:t>
            </a:r>
            <a:endParaRPr lang="en-US" sz="1200" dirty="0" smtClean="0"/>
          </a:p>
          <a:p>
            <a:r>
              <a:rPr lang="en-US" sz="1200" dirty="0">
                <a:hlinkClick r:id="rId13"/>
              </a:rPr>
              <a:t>https://</a:t>
            </a:r>
            <a:r>
              <a:rPr lang="en-US" sz="1200" dirty="0" smtClean="0">
                <a:hlinkClick r:id="rId13"/>
              </a:rPr>
              <a:t>en.wikipedia.org/wiki/Multivariate_normal_distribution</a:t>
            </a:r>
            <a:endParaRPr lang="en-US" sz="1200" dirty="0" smtClean="0"/>
          </a:p>
          <a:p>
            <a:r>
              <a:rPr lang="en-US" sz="1200" dirty="0">
                <a:hlinkClick r:id="rId14"/>
              </a:rPr>
              <a:t>https://</a:t>
            </a:r>
            <a:r>
              <a:rPr lang="en-US" sz="1200" dirty="0" smtClean="0">
                <a:hlinkClick r:id="rId14"/>
              </a:rPr>
              <a:t>en.wikipedia.org/wiki/Riemann%E2%80%93Stieltjes_integral</a:t>
            </a:r>
            <a:endParaRPr lang="en-US" sz="1200" dirty="0" smtClean="0"/>
          </a:p>
          <a:p>
            <a:r>
              <a:rPr lang="en-US" sz="1200" dirty="0">
                <a:hlinkClick r:id="rId15"/>
              </a:rPr>
              <a:t>https://en.wikipedia.org/wiki/Measure_(mathematics</a:t>
            </a:r>
            <a:r>
              <a:rPr lang="en-US" sz="1200" dirty="0" smtClean="0">
                <a:hlinkClick r:id="rId15"/>
              </a:rPr>
              <a:t>)</a:t>
            </a:r>
            <a:endParaRPr lang="en-US" sz="1200" dirty="0" smtClean="0"/>
          </a:p>
          <a:p>
            <a:r>
              <a:rPr lang="en-US" sz="1200" dirty="0">
                <a:hlinkClick r:id="rId16"/>
              </a:rPr>
              <a:t>https://engineering.purdue.edu/~</a:t>
            </a:r>
            <a:r>
              <a:rPr lang="en-US" sz="1200" dirty="0" smtClean="0">
                <a:hlinkClick r:id="rId16"/>
              </a:rPr>
              <a:t>ipollak/ece302/SPRING12/notes/26_Limit_Theorems_1_WLLN_packed.pdf</a:t>
            </a:r>
            <a:endParaRPr lang="en-US" sz="1200" dirty="0" smtClean="0"/>
          </a:p>
          <a:p>
            <a:r>
              <a:rPr lang="en-US" sz="1200" dirty="0">
                <a:hlinkClick r:id="rId17"/>
              </a:rPr>
              <a:t>https://</a:t>
            </a:r>
            <a:r>
              <a:rPr lang="en-US" sz="1200" dirty="0" smtClean="0">
                <a:hlinkClick r:id="rId17"/>
              </a:rPr>
              <a:t>en.wikipedia.org/wiki/Law_of_large_numbers</a:t>
            </a:r>
            <a:endParaRPr lang="en-US" sz="1200" dirty="0" smtClean="0"/>
          </a:p>
          <a:p>
            <a:r>
              <a:rPr lang="en-US" sz="1200" dirty="0" smtClean="0">
                <a:hlinkClick r:id="rId18" invalidUrl="http://www.ics.uci.edu/~johnsong/papers/Chib and Greenberg - Understanding the Metropolis-Hastings Algorithm.pdf"/>
              </a:rPr>
              <a:t>http</a:t>
            </a:r>
            <a:r>
              <a:rPr lang="en-US" sz="1200" dirty="0">
                <a:hlinkClick r:id="rId19" invalidUrl="http://www.ics.uci.edu/~johnsong/papers/Chib and Greenberg - Understanding the Metropolis-Hastings Algorithm.pdf"/>
              </a:rPr>
              <a:t>://www.ics.uci.edu/~johnsong</a:t>
            </a:r>
            <a:r>
              <a:rPr lang="en-US" sz="1200" dirty="0">
                <a:hlinkClick r:id="rId20" invalidUrl="http://www.ics.uci.edu/~johnsong/papers/Chib and Greenberg - Understanding the Metropolis-Hastings Algorithm.pdf"/>
              </a:rPr>
              <a:t>/papers/Chib%20and%20Greenberg%20-</a:t>
            </a:r>
            <a:r>
              <a:rPr lang="en-US" sz="1200" dirty="0">
                <a:hlinkClick r:id="rId21" invalidUrl="http://www.ics.uci.edu/~johnsong/papers/Chib and Greenberg - Understanding the Metropolis-Hastings Algorithm.pdf"/>
              </a:rPr>
              <a:t>%</a:t>
            </a:r>
            <a:r>
              <a:rPr lang="en-US" sz="1200" dirty="0" smtClean="0">
                <a:hlinkClick r:id="rId22" invalidUrl="http://www.ics.uci.edu/~johnsong/papers/Chib and Greenberg - Understanding the Metropolis-Hastings Algorithm.pdf"/>
              </a:rPr>
              <a:t>20Understanding%20the%20Metropolis-Hastings%20Algorithm.pdf</a:t>
            </a:r>
            <a:endParaRPr lang="en-US" sz="1200" dirty="0" smtClean="0"/>
          </a:p>
          <a:p>
            <a:endParaRPr lang="en-US" sz="1200" dirty="0" smtClean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9369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 via Random Walks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1875883"/>
            <a:ext cx="3429000" cy="3810000"/>
          </a:xfrm>
        </p:spPr>
      </p:pic>
    </p:spTree>
    <p:extLst>
      <p:ext uri="{BB962C8B-B14F-4D97-AF65-F5344CB8AC3E}">
        <p14:creationId xmlns:p14="http://schemas.microsoft.com/office/powerpoint/2010/main" val="6308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MCMC - Metropolis Hastings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64" y="1690688"/>
            <a:ext cx="7379343" cy="45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Building via Random Walks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1506022"/>
                <a:ext cx="10454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Random Walker – start with a sampling algorithm and compute a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of the distribution of observations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06022"/>
                <a:ext cx="10454721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52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307" y="1875354"/>
            <a:ext cx="7225811" cy="4129034"/>
          </a:xfrm>
        </p:spPr>
      </p:pic>
      <p:sp>
        <p:nvSpPr>
          <p:cNvPr id="5" name="TextBox 4"/>
          <p:cNvSpPr txBox="1"/>
          <p:nvPr/>
        </p:nvSpPr>
        <p:spPr>
          <a:xfrm>
            <a:off x="838200" y="5934670"/>
            <a:ext cx="105138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Goal: Reverse this </a:t>
            </a:r>
            <a:r>
              <a:rPr lang="en-US" dirty="0"/>
              <a:t>– Create a random walker in such a way as the resulting density matches the </a:t>
            </a:r>
            <a:r>
              <a:rPr lang="en-US" dirty="0" smtClean="0"/>
              <a:t>prescribed</a:t>
            </a:r>
          </a:p>
          <a:p>
            <a:r>
              <a:rPr lang="en-US" dirty="0" smtClean="0"/>
              <a:t>function </a:t>
            </a:r>
            <a:r>
              <a:rPr lang="en-US" dirty="0"/>
              <a:t>up to </a:t>
            </a:r>
            <a:r>
              <a:rPr lang="en-US" dirty="0" smtClean="0"/>
              <a:t>multiplication </a:t>
            </a:r>
            <a:r>
              <a:rPr lang="en-US" dirty="0"/>
              <a:t>by a scalar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8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Building via Random Walks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590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 Intuit a Markov method of sampling from histogram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63902" y="2827660"/>
                <a:ext cx="54566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 smtClean="0"/>
                  <a:t> denote our current position in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0,1,…,7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.</m:t>
                    </m:r>
                    <m:r>
                      <a:rPr lang="en-US" b="0" i="0" smtClean="0">
                        <a:latin typeface="Cambria Math" charset="0"/>
                      </a:rPr>
                      <m:t>   </m:t>
                    </m:r>
                  </m:oMath>
                </a14:m>
                <a:r>
                  <a:rPr lang="en-US" dirty="0" smtClean="0"/>
                  <a:t>Need a procedure for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902" y="2827660"/>
                <a:ext cx="5456622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894" t="-13208" b="-6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963902" y="3536527"/>
            <a:ext cx="4167783" cy="714005"/>
            <a:chOff x="5963902" y="3536527"/>
            <a:chExt cx="4167783" cy="714005"/>
          </a:xfrm>
        </p:grpSpPr>
        <p:sp>
          <p:nvSpPr>
            <p:cNvPr id="9" name="TextBox 8"/>
            <p:cNvSpPr txBox="1"/>
            <p:nvPr/>
          </p:nvSpPr>
          <p:spPr>
            <a:xfrm>
              <a:off x="5963902" y="3536527"/>
              <a:ext cx="10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Proposal: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202148" y="3881200"/>
                  <a:ext cx="39295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𝑝𝑟𝑜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 ~ 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𝑈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b="0" i="0" dirty="0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0" dirty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…,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2148" y="3881200"/>
                  <a:ext cx="392953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98333" b="-1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5963902" y="4313068"/>
            <a:ext cx="3773068" cy="991331"/>
            <a:chOff x="5963902" y="4313068"/>
            <a:chExt cx="3773068" cy="991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172212" y="4561952"/>
                  <a:ext cx="3564758" cy="742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𝑎𝑐𝑐𝑒𝑝𝑡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,1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212" y="4561952"/>
                  <a:ext cx="3564758" cy="74244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5963902" y="4313068"/>
              <a:ext cx="1384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Acceptance: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40248" y="2214889"/>
                <a:ext cx="6204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Consider a normalized histogram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defined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  <m:r>
                      <a:rPr lang="en-US" b="0" i="1" smtClean="0">
                        <a:latin typeface="Cambria Math" charset="0"/>
                      </a:rPr>
                      <m:t>={0,1,…,7}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48" y="2214889"/>
                <a:ext cx="620439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88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38200" y="5803971"/>
                <a:ext cx="103674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Need to define a random walk procedure in such a way that the histogram of counts of steps on elements of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dirty="0" smtClean="0"/>
                  <a:t> matches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803971"/>
                <a:ext cx="10367454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529" t="-13208" b="-6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00" y="2608761"/>
            <a:ext cx="5482702" cy="31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6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Building via Random Walks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361" y="1285843"/>
            <a:ext cx="9751278" cy="557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2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Typical Set: Example 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43" y="1875354"/>
            <a:ext cx="8293514" cy="4739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8200" y="1690688"/>
                <a:ext cx="2735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MV Gaussian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</a:rPr>
                      <m:t>=0,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273536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00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8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– Bayesian Modeling 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22576" y="3478010"/>
            <a:ext cx="6890548" cy="1124279"/>
            <a:chOff x="838200" y="1785390"/>
            <a:chExt cx="6890548" cy="11242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828800" y="2249424"/>
                  <a:ext cx="5899948" cy="6602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𝑿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𝑿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</m:nary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𝑿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𝑿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0" y="2249424"/>
                  <a:ext cx="5899948" cy="66024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838200" y="1785390"/>
              <a:ext cx="4453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Compute the posterior predictive distribution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38200" y="1567322"/>
            <a:ext cx="769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Understand models by understanding the distributions of the </a:t>
            </a:r>
            <a:r>
              <a:rPr lang="en-US" smtClean="0"/>
              <a:t>model parameters</a:t>
            </a: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022576" y="4833914"/>
            <a:ext cx="7543444" cy="1116546"/>
            <a:chOff x="1022576" y="4833914"/>
            <a:chExt cx="7543444" cy="1116546"/>
          </a:xfrm>
        </p:grpSpPr>
        <p:sp>
          <p:nvSpPr>
            <p:cNvPr id="17" name="TextBox 16"/>
            <p:cNvSpPr txBox="1"/>
            <p:nvPr/>
          </p:nvSpPr>
          <p:spPr>
            <a:xfrm>
              <a:off x="1022576" y="4833914"/>
              <a:ext cx="2542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Compute marginalization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000055" y="5259309"/>
                  <a:ext cx="6565965" cy="6911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𝑑𝑦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nary>
                              <m:naryPr>
                                <m:supHide m:val="on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|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𝑑𝑦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|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]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055" y="5259309"/>
                  <a:ext cx="6565965" cy="69115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1022576" y="2252444"/>
            <a:ext cx="4407818" cy="995184"/>
            <a:chOff x="1022576" y="2252444"/>
            <a:chExt cx="4407818" cy="995184"/>
          </a:xfrm>
        </p:grpSpPr>
        <p:sp>
          <p:nvSpPr>
            <p:cNvPr id="3" name="TextBox 2"/>
            <p:cNvSpPr txBox="1"/>
            <p:nvPr/>
          </p:nvSpPr>
          <p:spPr>
            <a:xfrm>
              <a:off x="1022576" y="2252444"/>
              <a:ext cx="3521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Compute the mean of the posterior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013176" y="2792888"/>
                  <a:ext cx="3417218" cy="4547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=∫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176" y="2792888"/>
                  <a:ext cx="3417218" cy="45474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4667" b="-8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3759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via Sampling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0219" y="2158974"/>
            <a:ext cx="309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Answer: Law of Large Numbers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24336" y="3044382"/>
                <a:ext cx="3049040" cy="484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≔</m:t>
                    </m:r>
                    <m:f>
                      <m:f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d>
                      <m:d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36" y="3044382"/>
                <a:ext cx="3049040" cy="484941"/>
              </a:xfrm>
              <a:prstGeom prst="rect">
                <a:avLst/>
              </a:prstGeom>
              <a:blipFill rotWithShape="0">
                <a:blip r:embed="rId3"/>
                <a:stretch>
                  <a:fillRect l="-160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24336" y="3573718"/>
                <a:ext cx="8232510" cy="699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𝛿</m:t>
                    </m:r>
                    <m:r>
                      <a:rPr lang="en-US" b="0" i="1" smtClean="0">
                        <a:latin typeface="Cambria Math" charset="0"/>
                      </a:rPr>
                      <m:t>&gt;0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 smtClean="0"/>
                  <a:t> there exists a natural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such that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dirty="0" smtClean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𝜇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36" y="3573718"/>
                <a:ext cx="8232510" cy="699359"/>
              </a:xfrm>
              <a:prstGeom prst="rect">
                <a:avLst/>
              </a:prstGeom>
              <a:blipFill rotWithShape="0">
                <a:blip r:embed="rId4"/>
                <a:stretch>
                  <a:fillRect l="-592" t="-50435" b="-1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24336" y="2626642"/>
                <a:ext cx="76826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0" smtClean="0">
                        <a:latin typeface="Cambria Math" charset="0"/>
                      </a:rPr>
                      <m:t> . . . 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b="0" dirty="0" smtClean="0"/>
                  <a:t> is a sequence of </a:t>
                </a:r>
                <a:r>
                  <a:rPr lang="en-US" b="0" dirty="0" err="1" smtClean="0"/>
                  <a:t>i.i.d</a:t>
                </a:r>
                <a:r>
                  <a:rPr lang="en-US" b="0" dirty="0" smtClean="0"/>
                  <a:t>. random variables with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b="0" dirty="0" smtClean="0"/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36" y="2626642"/>
                <a:ext cx="768268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63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933186" y="4350483"/>
            <a:ext cx="7714758" cy="955200"/>
            <a:chOff x="933186" y="4350483"/>
            <a:chExt cx="7714758" cy="955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324336" y="4815612"/>
                  <a:ext cx="7323608" cy="4900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</m:ba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=0, </m:t>
                          </m:r>
                        </m:e>
                      </m:func>
                    </m:oMath>
                  </a14:m>
                  <a:r>
                    <a:rPr lang="en-US" dirty="0" smtClean="0"/>
                    <a:t> that is,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</m:ba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dirty="0" smtClean="0"/>
                    <a:t> converges in probability to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𝜇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𝔼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4336" y="4815612"/>
                  <a:ext cx="7323608" cy="49007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65000" b="-7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933186" y="4350483"/>
              <a:ext cx="1617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 other words,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71794" y="5540975"/>
                <a:ext cx="6493957" cy="40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ea typeface="Cambria Math" charset="0"/>
                    <a:cs typeface="Cambria Math" charset="0"/>
                  </a:rPr>
                  <a:t>Question: 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How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  <m:r>
                      <a:rPr lang="en-US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∫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𝑑𝑝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=∫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𝑑𝑥</m:t>
                    </m:r>
                  </m:oMath>
                </a14:m>
                <a:r>
                  <a:rPr lang="en-US" dirty="0" smtClean="0"/>
                  <a:t> ?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94" y="5540975"/>
                <a:ext cx="6493957" cy="407612"/>
              </a:xfrm>
              <a:prstGeom prst="rect">
                <a:avLst/>
              </a:prstGeom>
              <a:blipFill rotWithShape="0">
                <a:blip r:embed="rId7"/>
                <a:stretch>
                  <a:fillRect l="-751" t="-4478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70219" y="1634568"/>
            <a:ext cx="321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Question: How do we integrate?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71794" y="5852783"/>
                <a:ext cx="9205982" cy="484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Answer: </a:t>
                </a:r>
                <a:r>
                  <a:rPr lang="en-US" dirty="0" smtClean="0"/>
                  <a:t>by </a:t>
                </a:r>
                <a:r>
                  <a:rPr lang="en-US" dirty="0"/>
                  <a:t>sampling </a:t>
                </a:r>
                <a:r>
                  <a:rPr lang="en-US" dirty="0" err="1"/>
                  <a:t>i.i.d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from the distribution defined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 and computing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94" y="5852783"/>
                <a:ext cx="9205982" cy="484941"/>
              </a:xfrm>
              <a:prstGeom prst="rect">
                <a:avLst/>
              </a:prstGeom>
              <a:blipFill rotWithShape="0">
                <a:blip r:embed="rId8"/>
                <a:stretch>
                  <a:fillRect l="-530" t="-78750" r="-662" b="-1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193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9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Chain Monte Carlo – Discrete vs Cont.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092572" y="1489152"/>
            <a:ext cx="5618956" cy="2048231"/>
            <a:chOff x="1092572" y="1489152"/>
            <a:chExt cx="5618956" cy="2048231"/>
          </a:xfrm>
        </p:grpSpPr>
        <p:sp>
          <p:nvSpPr>
            <p:cNvPr id="5" name="TextBox 4"/>
            <p:cNvSpPr txBox="1"/>
            <p:nvPr/>
          </p:nvSpPr>
          <p:spPr>
            <a:xfrm>
              <a:off x="1092572" y="1519201"/>
              <a:ext cx="1540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Markov Chain:</a:t>
              </a:r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1989186" y="1489152"/>
              <a:ext cx="4722342" cy="2048231"/>
              <a:chOff x="2508058" y="1776373"/>
              <a:chExt cx="4722342" cy="2048231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987535" y="1846981"/>
                <a:ext cx="3733579" cy="1914136"/>
                <a:chOff x="2987535" y="1846981"/>
                <a:chExt cx="3733579" cy="1914136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 rot="10081304">
                  <a:off x="5974413" y="2532671"/>
                  <a:ext cx="746701" cy="572494"/>
                  <a:chOff x="6373354" y="5033176"/>
                  <a:chExt cx="746701" cy="572494"/>
                </a:xfrm>
              </p:grpSpPr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6373354" y="5033176"/>
                    <a:ext cx="746701" cy="572494"/>
                    <a:chOff x="6373354" y="5033176"/>
                    <a:chExt cx="746701" cy="572494"/>
                  </a:xfrm>
                </p:grpSpPr>
                <p:sp>
                  <p:nvSpPr>
                    <p:cNvPr id="42" name="Oval 41"/>
                    <p:cNvSpPr/>
                    <p:nvPr/>
                  </p:nvSpPr>
                  <p:spPr>
                    <a:xfrm>
                      <a:off x="6373354" y="5033176"/>
                      <a:ext cx="579003" cy="572494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Oval 42"/>
                    <p:cNvSpPr/>
                    <p:nvPr/>
                  </p:nvSpPr>
                  <p:spPr>
                    <a:xfrm>
                      <a:off x="6674811" y="5115757"/>
                      <a:ext cx="445244" cy="43608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41" name="Triangle 40"/>
                  <p:cNvSpPr/>
                  <p:nvPr/>
                </p:nvSpPr>
                <p:spPr>
                  <a:xfrm rot="8047616">
                    <a:off x="6812622" y="5053900"/>
                    <a:ext cx="148856" cy="170121"/>
                  </a:xfrm>
                  <a:prstGeom prst="triangl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" name="Group 33"/>
                <p:cNvGrpSpPr/>
                <p:nvPr/>
              </p:nvGrpSpPr>
              <p:grpSpPr>
                <a:xfrm rot="20663372">
                  <a:off x="2987535" y="2471793"/>
                  <a:ext cx="746701" cy="572494"/>
                  <a:chOff x="6373354" y="5033176"/>
                  <a:chExt cx="746701" cy="572494"/>
                </a:xfrm>
              </p:grpSpPr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6373354" y="5033176"/>
                    <a:ext cx="746701" cy="572494"/>
                    <a:chOff x="6373354" y="5033176"/>
                    <a:chExt cx="746701" cy="572494"/>
                  </a:xfrm>
                </p:grpSpPr>
                <p:sp>
                  <p:nvSpPr>
                    <p:cNvPr id="37" name="Oval 36"/>
                    <p:cNvSpPr/>
                    <p:nvPr/>
                  </p:nvSpPr>
                  <p:spPr>
                    <a:xfrm>
                      <a:off x="6373354" y="5033176"/>
                      <a:ext cx="579003" cy="572494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" name="Oval 37"/>
                    <p:cNvSpPr/>
                    <p:nvPr/>
                  </p:nvSpPr>
                  <p:spPr>
                    <a:xfrm>
                      <a:off x="6674811" y="5115757"/>
                      <a:ext cx="445244" cy="43608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6" name="Triangle 35"/>
                  <p:cNvSpPr/>
                  <p:nvPr/>
                </p:nvSpPr>
                <p:spPr>
                  <a:xfrm rot="8047616">
                    <a:off x="6812622" y="5053900"/>
                    <a:ext cx="148856" cy="170121"/>
                  </a:xfrm>
                  <a:prstGeom prst="triangl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" name="Group 11"/>
                <p:cNvGrpSpPr/>
                <p:nvPr/>
              </p:nvGrpSpPr>
              <p:grpSpPr>
                <a:xfrm>
                  <a:off x="3569200" y="2407178"/>
                  <a:ext cx="776177" cy="776177"/>
                  <a:chOff x="3349256" y="2424223"/>
                  <a:chExt cx="776177" cy="776177"/>
                </a:xfrm>
              </p:grpSpPr>
              <p:sp>
                <p:nvSpPr>
                  <p:cNvPr id="6" name="Oval 5"/>
                  <p:cNvSpPr/>
                  <p:nvPr/>
                </p:nvSpPr>
                <p:spPr>
                  <a:xfrm>
                    <a:off x="3349256" y="2424223"/>
                    <a:ext cx="776177" cy="776177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3367371" y="2627645"/>
                    <a:ext cx="739946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sunny</a:t>
                    </a:r>
                    <a:endParaRPr lang="en-US" dirty="0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5373122" y="2407178"/>
                  <a:ext cx="776177" cy="776177"/>
                  <a:chOff x="5707911" y="2424223"/>
                  <a:chExt cx="776177" cy="776177"/>
                </a:xfrm>
              </p:grpSpPr>
              <p:sp>
                <p:nvSpPr>
                  <p:cNvPr id="7" name="Oval 6"/>
                  <p:cNvSpPr/>
                  <p:nvPr/>
                </p:nvSpPr>
                <p:spPr>
                  <a:xfrm>
                    <a:off x="5707911" y="2424223"/>
                    <a:ext cx="776177" cy="776177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5773218" y="2627645"/>
                    <a:ext cx="645561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rainy</a:t>
                    </a:r>
                    <a:endParaRPr lang="en-US" dirty="0"/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3944313" y="2166234"/>
                  <a:ext cx="1678541" cy="1594883"/>
                  <a:chOff x="3630263" y="2852028"/>
                  <a:chExt cx="1678541" cy="1594883"/>
                </a:xfrm>
              </p:grpSpPr>
              <p:sp>
                <p:nvSpPr>
                  <p:cNvPr id="10" name="Arc 9"/>
                  <p:cNvSpPr/>
                  <p:nvPr/>
                </p:nvSpPr>
                <p:spPr>
                  <a:xfrm rot="18891494">
                    <a:off x="3672092" y="2810199"/>
                    <a:ext cx="1594883" cy="1678541"/>
                  </a:xfrm>
                  <a:prstGeom prst="arc">
                    <a:avLst/>
                  </a:prstGeom>
                  <a:ln w="317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Triangle 13"/>
                  <p:cNvSpPr/>
                  <p:nvPr/>
                </p:nvSpPr>
                <p:spPr>
                  <a:xfrm rot="8047616">
                    <a:off x="4984644" y="3007912"/>
                    <a:ext cx="148856" cy="170121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 rot="10502830">
                  <a:off x="3944313" y="1846981"/>
                  <a:ext cx="1678541" cy="1594883"/>
                  <a:chOff x="3630263" y="2852028"/>
                  <a:chExt cx="1678541" cy="1594883"/>
                </a:xfrm>
              </p:grpSpPr>
              <p:sp>
                <p:nvSpPr>
                  <p:cNvPr id="21" name="Arc 20"/>
                  <p:cNvSpPr/>
                  <p:nvPr/>
                </p:nvSpPr>
                <p:spPr>
                  <a:xfrm rot="18891494">
                    <a:off x="3672092" y="2810199"/>
                    <a:ext cx="1594883" cy="1678541"/>
                  </a:xfrm>
                  <a:prstGeom prst="arc">
                    <a:avLst/>
                  </a:prstGeom>
                  <a:ln w="317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riangle 21"/>
                  <p:cNvSpPr/>
                  <p:nvPr/>
                </p:nvSpPr>
                <p:spPr>
                  <a:xfrm rot="8047616">
                    <a:off x="4984644" y="3007912"/>
                    <a:ext cx="148856" cy="170121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4512515" y="3455272"/>
                    <a:ext cx="5421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rgbClr val="33C3AD"/>
                              </a:solidFill>
                              <a:latin typeface="Cambria Math" charset="0"/>
                            </a:rPr>
                            <m:t>0.</m:t>
                          </m:r>
                          <m:r>
                            <a:rPr lang="en-US" b="0" i="1" dirty="0" smtClean="0">
                              <a:solidFill>
                                <a:srgbClr val="33C3AD"/>
                              </a:solidFill>
                              <a:latin typeface="Cambria Math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>
                      <a:solidFill>
                        <a:srgbClr val="33C3A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2515" y="3455272"/>
                    <a:ext cx="542136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4512515" y="1776373"/>
                    <a:ext cx="5421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rgbClr val="33C3AD"/>
                              </a:solidFill>
                              <a:latin typeface="Cambria Math" charset="0"/>
                            </a:rPr>
                            <m:t>0.</m:t>
                          </m:r>
                          <m:r>
                            <a:rPr lang="en-US" b="0" i="1" dirty="0" smtClean="0">
                              <a:solidFill>
                                <a:srgbClr val="33C3AD"/>
                              </a:solidFill>
                              <a:latin typeface="Cambria Math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>
                      <a:solidFill>
                        <a:srgbClr val="33C3A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2515" y="1776373"/>
                    <a:ext cx="542136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6688264" y="2580903"/>
                    <a:ext cx="5421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rgbClr val="33C3AD"/>
                              </a:solidFill>
                              <a:latin typeface="Cambria Math" charset="0"/>
                            </a:rPr>
                            <m:t>0.</m:t>
                          </m:r>
                          <m:r>
                            <a:rPr lang="en-US" b="0" i="1" dirty="0" smtClean="0">
                              <a:solidFill>
                                <a:srgbClr val="33C3AD"/>
                              </a:solidFill>
                              <a:latin typeface="Cambria Math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>
                      <a:solidFill>
                        <a:srgbClr val="33C3A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8264" y="2580903"/>
                    <a:ext cx="542136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2508058" y="2580903"/>
                    <a:ext cx="5421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rgbClr val="33C3AD"/>
                              </a:solidFill>
                              <a:latin typeface="Cambria Math" charset="0"/>
                            </a:rPr>
                            <m:t>0.9</m:t>
                          </m:r>
                        </m:oMath>
                      </m:oMathPara>
                    </a14:m>
                    <a:endParaRPr lang="en-US" dirty="0">
                      <a:solidFill>
                        <a:srgbClr val="33C3A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8058" y="2580903"/>
                    <a:ext cx="542136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612463" y="3631682"/>
                <a:ext cx="1770934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 sunny/rainy</a:t>
                </a:r>
              </a:p>
              <a:p>
                <a:r>
                  <a:rPr lang="en-US" dirty="0">
                    <a:latin typeface="+mj-lt"/>
                  </a:rPr>
                  <a:t> </a:t>
                </a:r>
                <a:r>
                  <a:rPr lang="en-US" dirty="0" smtClean="0">
                    <a:latin typeface="+mj-lt"/>
                  </a:rPr>
                  <a:t>            at step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463" y="3631682"/>
                <a:ext cx="1770934" cy="572593"/>
              </a:xfrm>
              <a:prstGeom prst="rect">
                <a:avLst/>
              </a:prstGeom>
              <a:blipFill rotWithShape="0">
                <a:blip r:embed="rId6"/>
                <a:stretch>
                  <a:fillRect l="-3448" t="-10638" r="-8276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/>
          <p:cNvGrpSpPr/>
          <p:nvPr/>
        </p:nvGrpSpPr>
        <p:grpSpPr>
          <a:xfrm>
            <a:off x="548335" y="5146020"/>
            <a:ext cx="5596438" cy="804179"/>
            <a:chOff x="769123" y="5144073"/>
            <a:chExt cx="5596438" cy="8041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769123" y="5144073"/>
                  <a:ext cx="5172955" cy="4797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We define the steady state vector as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𝜋</m:t>
                              </m:r>
                              <m: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              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func>
                    </m:oMath>
                  </a14:m>
                  <a:endParaRPr lang="en-US" b="0" dirty="0" smtClean="0">
                    <a:solidFill>
                      <a:srgbClr val="FF0000"/>
                    </a:solidFill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123" y="5144073"/>
                  <a:ext cx="5172955" cy="47974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060" t="-5063" b="-74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454460" y="5578920"/>
                  <a:ext cx="19111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[0.833   0.167]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460" y="5578920"/>
                  <a:ext cx="191110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95082" b="-1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594684" y="3244556"/>
            <a:ext cx="2669453" cy="776179"/>
            <a:chOff x="1077348" y="4825546"/>
            <a:chExt cx="2669453" cy="776179"/>
          </a:xfrm>
        </p:grpSpPr>
        <p:grpSp>
          <p:nvGrpSpPr>
            <p:cNvPr id="66" name="Group 65"/>
            <p:cNvGrpSpPr/>
            <p:nvPr/>
          </p:nvGrpSpPr>
          <p:grpSpPr>
            <a:xfrm>
              <a:off x="1921361" y="4825548"/>
              <a:ext cx="776177" cy="776177"/>
              <a:chOff x="1921361" y="4825548"/>
              <a:chExt cx="776177" cy="776177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1921361" y="4825548"/>
                <a:ext cx="776177" cy="77617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921361" y="5009508"/>
                <a:ext cx="73994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sunny</a:t>
                </a:r>
                <a:endParaRPr lang="en-US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970624" y="4825546"/>
              <a:ext cx="776177" cy="776177"/>
              <a:chOff x="1921361" y="4825548"/>
              <a:chExt cx="776177" cy="776177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1921361" y="4825548"/>
                <a:ext cx="776177" cy="77617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998753" y="5014136"/>
                <a:ext cx="64556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rainy</a:t>
                </a:r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1077348" y="4982803"/>
                  <a:ext cx="8440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Ω</m:t>
                        </m:r>
                        <m:r>
                          <a:rPr lang="en-US" sz="2400" b="0" i="0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= </m:t>
                        </m:r>
                      </m:oMath>
                    </m:oMathPara>
                  </a14:m>
                  <a:endParaRPr lang="en-US" sz="24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348" y="4982803"/>
                  <a:ext cx="844013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02632" r="-2899" b="-1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679906" y="3218590"/>
                <a:ext cx="11587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Ω</m:t>
                      </m:r>
                      <m:r>
                        <a:rPr lang="en-US" sz="2400" b="0" i="0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= 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ℝ</m:t>
                      </m:r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906" y="3218590"/>
                <a:ext cx="1158715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03947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7382347" y="3756021"/>
                <a:ext cx="4281750" cy="9641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3C3AD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33C3AD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33C3AD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33C3AD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33C3AD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33C3AD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33C3AD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33C3AD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33C3AD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33C3AD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33C3AD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 smtClean="0">
                    <a:solidFill>
                      <a:srgbClr val="33C3AD"/>
                    </a:solidFill>
                  </a:rPr>
                  <a:t> </a:t>
                </a:r>
                <a:r>
                  <a:rPr lang="en-US" dirty="0" smtClean="0"/>
                  <a:t>- Transition kernel 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                 Continuous Analogue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3C3AD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 smtClean="0"/>
                  <a:t>,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                              </a:t>
                </a:r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347" y="3756021"/>
                <a:ext cx="4281750" cy="964175"/>
              </a:xfrm>
              <a:prstGeom prst="rect">
                <a:avLst/>
              </a:prstGeom>
              <a:blipFill rotWithShape="0">
                <a:blip r:embed="rId11"/>
                <a:stretch>
                  <a:fillRect r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51922" y="4177476"/>
                <a:ext cx="2845202" cy="554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33C3AD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3C3AD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33C3AD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33C3AD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33C3AD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33C3AD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33C3AD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33C3AD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33C3AD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33C3AD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33C3AD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rgbClr val="33C3AD"/>
                          </a:solidFill>
                          <a:latin typeface="Cambria Math" charset="0"/>
                        </a:rPr>
                        <m:t> ~</m:t>
                      </m:r>
                      <m:d>
                        <m:dPr>
                          <m:begChr m:val="["/>
                          <m:endChr m:val="]"/>
                          <m:ctrlPr>
                            <a:rPr lang="uk-UA" i="1">
                              <a:solidFill>
                                <a:srgbClr val="33C3AD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>
                                  <a:solidFill>
                                    <a:srgbClr val="33C3AD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33C3AD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solidFill>
                                      <a:srgbClr val="33C3AD"/>
                                    </a:solidFill>
                                    <a:latin typeface="Cambria Math" charset="0"/>
                                  </a:rPr>
                                  <m:t>.9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33C3AD"/>
                                    </a:solidFill>
                                    <a:latin typeface="Cambria Math" charset="0"/>
                                  </a:rPr>
                                  <m:t>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33C3AD"/>
                                    </a:solidFill>
                                    <a:latin typeface="Cambria Math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33C3AD"/>
                                    </a:solidFill>
                                    <a:latin typeface="Cambria Math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22" y="4177476"/>
                <a:ext cx="2845202" cy="55431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276325" y="2086457"/>
            <a:ext cx="3834581" cy="1075175"/>
            <a:chOff x="7276325" y="2086457"/>
            <a:chExt cx="3834581" cy="1075175"/>
          </a:xfrm>
        </p:grpSpPr>
        <p:grpSp>
          <p:nvGrpSpPr>
            <p:cNvPr id="79" name="Group 78"/>
            <p:cNvGrpSpPr/>
            <p:nvPr/>
          </p:nvGrpSpPr>
          <p:grpSpPr>
            <a:xfrm>
              <a:off x="7276325" y="2086457"/>
              <a:ext cx="3834581" cy="1075175"/>
              <a:chOff x="7074309" y="2500487"/>
              <a:chExt cx="3834581" cy="1075175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7074309" y="2500487"/>
                <a:ext cx="3834581" cy="610623"/>
                <a:chOff x="7192296" y="4866921"/>
                <a:chExt cx="3834581" cy="610623"/>
              </a:xfrm>
            </p:grpSpPr>
            <p:sp>
              <p:nvSpPr>
                <p:cNvPr id="60" name="Freeform 59"/>
                <p:cNvSpPr/>
                <p:nvPr/>
              </p:nvSpPr>
              <p:spPr>
                <a:xfrm>
                  <a:off x="7452851" y="4866921"/>
                  <a:ext cx="3447105" cy="610623"/>
                </a:xfrm>
                <a:custGeom>
                  <a:avLst/>
                  <a:gdLst>
                    <a:gd name="connsiteX0" fmla="*/ 0 w 3303638"/>
                    <a:gd name="connsiteY0" fmla="*/ 609647 h 609647"/>
                    <a:gd name="connsiteX1" fmla="*/ 1081548 w 3303638"/>
                    <a:gd name="connsiteY1" fmla="*/ 501492 h 609647"/>
                    <a:gd name="connsiteX2" fmla="*/ 1710813 w 3303638"/>
                    <a:gd name="connsiteY2" fmla="*/ 47 h 609647"/>
                    <a:gd name="connsiteX3" fmla="*/ 2448232 w 3303638"/>
                    <a:gd name="connsiteY3" fmla="*/ 471995 h 609647"/>
                    <a:gd name="connsiteX4" fmla="*/ 3303638 w 3303638"/>
                    <a:gd name="connsiteY4" fmla="*/ 589982 h 60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03638" h="609647">
                      <a:moveTo>
                        <a:pt x="0" y="609647"/>
                      </a:moveTo>
                      <a:cubicBezTo>
                        <a:pt x="398206" y="606369"/>
                        <a:pt x="796413" y="603092"/>
                        <a:pt x="1081548" y="501492"/>
                      </a:cubicBezTo>
                      <a:cubicBezTo>
                        <a:pt x="1366684" y="399892"/>
                        <a:pt x="1483032" y="4963"/>
                        <a:pt x="1710813" y="47"/>
                      </a:cubicBezTo>
                      <a:cubicBezTo>
                        <a:pt x="1938594" y="-4869"/>
                        <a:pt x="2182761" y="373673"/>
                        <a:pt x="2448232" y="471995"/>
                      </a:cubicBezTo>
                      <a:cubicBezTo>
                        <a:pt x="2713703" y="570317"/>
                        <a:pt x="3303638" y="589982"/>
                        <a:pt x="3303638" y="589982"/>
                      </a:cubicBezTo>
                    </a:path>
                  </a:pathLst>
                </a:custGeom>
                <a:noFill/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7192296" y="5477544"/>
                  <a:ext cx="3834581" cy="0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Oval 71"/>
              <p:cNvSpPr/>
              <p:nvPr/>
            </p:nvSpPr>
            <p:spPr>
              <a:xfrm>
                <a:off x="8424810" y="3052260"/>
                <a:ext cx="115747" cy="11574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9323899" y="3054285"/>
                <a:ext cx="115747" cy="11574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8223066" y="3187735"/>
                    <a:ext cx="634982" cy="38792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23066" y="3187735"/>
                    <a:ext cx="634982" cy="387927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9084992" y="3187734"/>
                    <a:ext cx="854593" cy="38792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5" name="TextBox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84992" y="3187734"/>
                    <a:ext cx="854593" cy="387927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Oval 77"/>
              <p:cNvSpPr/>
              <p:nvPr/>
            </p:nvSpPr>
            <p:spPr>
              <a:xfrm rot="749168">
                <a:off x="10102027" y="2937300"/>
                <a:ext cx="804730" cy="1077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9796231" y="2100411"/>
                  <a:ext cx="3787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𝜋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6231" y="2100411"/>
                  <a:ext cx="378758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3423256" y="4206371"/>
                <a:ext cx="3057247" cy="960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𝜋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Distribution</m:t>
                      </m:r>
                      <m:r>
                        <a:rPr lang="en-US" b="0" i="0" smtClean="0">
                          <a:latin typeface="Cambria Math" charset="0"/>
                        </a:rPr>
                        <m:t>                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             over {</a:t>
                </a:r>
                <a:r>
                  <a:rPr lang="en-US" dirty="0" err="1" smtClean="0"/>
                  <a:t>sunny,rainy</a:t>
                </a:r>
                <a:r>
                  <a:rPr lang="en-US" dirty="0" smtClean="0"/>
                  <a:t>} at</a:t>
                </a:r>
              </a:p>
              <a:p>
                <a:r>
                  <a:rPr lang="en-US" dirty="0" smtClean="0"/>
                  <a:t>             step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56" y="4206371"/>
                <a:ext cx="3057247" cy="960519"/>
              </a:xfrm>
              <a:prstGeom prst="rect">
                <a:avLst/>
              </a:prstGeom>
              <a:blipFill rotWithShape="0">
                <a:blip r:embed="rId16"/>
                <a:stretch>
                  <a:fillRect t="-35443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502362" y="6067988"/>
                <a:ext cx="75246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Upshot</a:t>
                </a:r>
                <a:r>
                  <a:rPr lang="en-US" dirty="0" smtClean="0"/>
                  <a:t> – moving through this Markov chain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</m:oMath>
                </a14:m>
                <a:r>
                  <a:rPr lang="en-US" dirty="0" smtClean="0"/>
                  <a:t> sampling </a:t>
                </a:r>
                <a:r>
                  <a:rPr lang="en-US" dirty="0" err="1" smtClean="0"/>
                  <a:t>i.i.d</a:t>
                </a:r>
                <a:r>
                  <a:rPr lang="en-US" dirty="0" smtClean="0"/>
                  <a:t>. from {</a:t>
                </a:r>
                <a:r>
                  <a:rPr lang="en-US" dirty="0" err="1" smtClean="0"/>
                  <a:t>sunny,rainy</a:t>
                </a:r>
                <a:r>
                  <a:rPr lang="en-US" dirty="0" smtClean="0"/>
                  <a:t>} by flipping the coin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[0.833  0.167]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62" y="6067988"/>
                <a:ext cx="7524698" cy="646331"/>
              </a:xfrm>
              <a:prstGeom prst="rect">
                <a:avLst/>
              </a:prstGeom>
              <a:blipFill rotWithShape="0">
                <a:blip r:embed="rId17"/>
                <a:stretch>
                  <a:fillRect l="-648" t="-12264" b="-69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7055123" y="5408967"/>
                <a:ext cx="48692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Upshot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n-US" dirty="0" smtClean="0"/>
                  <a:t> Moving through this Markov chain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sampling </a:t>
                </a:r>
                <a:r>
                  <a:rPr lang="en-US" dirty="0" err="1" smtClean="0"/>
                  <a:t>i.i.d</a:t>
                </a:r>
                <a:r>
                  <a:rPr lang="en-US" dirty="0" smtClean="0"/>
                  <a:t>.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00B0F0"/>
                        </a:solidFill>
                        <a:latin typeface="Cambria Math" charset="0"/>
                      </a:rPr>
                      <m:t>Ω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according to the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123" y="5408967"/>
                <a:ext cx="4869218" cy="646331"/>
              </a:xfrm>
              <a:prstGeom prst="rect">
                <a:avLst/>
              </a:prstGeom>
              <a:blipFill rotWithShape="0">
                <a:blip r:embed="rId18"/>
                <a:stretch>
                  <a:fillRect l="-1001" t="-12264" b="-6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795379" y="4516277"/>
            <a:ext cx="3727613" cy="730435"/>
            <a:chOff x="7795379" y="4516277"/>
            <a:chExt cx="3727613" cy="7304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7795379" y="4516277"/>
                  <a:ext cx="28158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𝜋</m:t>
                      </m:r>
                    </m:oMath>
                  </a14:m>
                  <a:r>
                    <a:rPr lang="en-US" dirty="0" smtClean="0"/>
                    <a:t> = steady state distribution</a:t>
                  </a:r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379" y="4516277"/>
                  <a:ext cx="2815835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10000" r="-151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8154249" y="4877380"/>
                  <a:ext cx="33687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Cambria Math" charset="0"/>
                      <a:cs typeface="Cambria Math" charset="0"/>
                    </a:rPr>
                    <a:t>p</a:t>
                  </a:r>
                  <a:r>
                    <a:rPr lang="en-US" dirty="0" smtClean="0">
                      <a:ea typeface="Cambria Math" charset="0"/>
                      <a:cs typeface="Cambria Math" charset="0"/>
                    </a:rPr>
                    <a:t>roportional to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a14:m>
                  <a:r>
                    <a:rPr lang="en-US" dirty="0" smtClean="0"/>
                    <a:t>target distribution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249" y="4877380"/>
                  <a:ext cx="3368743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630" t="-96721" r="-1087" b="-1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7811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76" grpId="0"/>
      <p:bldP spid="77" grpId="0"/>
      <p:bldP spid="80" grpId="0"/>
      <p:bldP spid="83" grpId="0"/>
      <p:bldP spid="84" grpId="0"/>
      <p:bldP spid="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Chain Monte Carlo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5568" y="1584776"/>
            <a:ext cx="297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Markov chain on the real line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9611" y="2353068"/>
            <a:ext cx="4154510" cy="3053532"/>
            <a:chOff x="3398776" y="3511589"/>
            <a:chExt cx="4154510" cy="30535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398776" y="3511589"/>
                  <a:ext cx="3761992" cy="8842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𝐾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−1|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cs-CZ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20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</a:rPr>
                                <m:t>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≤9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&gt;9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776" y="3511589"/>
                  <a:ext cx="3761992" cy="88428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778983" y="4435037"/>
                  <a:ext cx="3774303" cy="1025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𝐾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cs-CZ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10 − 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20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≤9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−9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&gt;9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8983" y="4435037"/>
                  <a:ext cx="3774303" cy="1025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398776" y="5539456"/>
                  <a:ext cx="4121256" cy="1025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𝐾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+1|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cs-CZ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≤9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−9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5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&gt;9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776" y="5539456"/>
                  <a:ext cx="4121256" cy="1025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630" y="2015713"/>
            <a:ext cx="6524424" cy="372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Metropolis-Hastings Kernel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198" y="1734926"/>
            <a:ext cx="834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Goal: Construct a Markov Chain whose stable distribution is equal to target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20826" y="2311327"/>
                <a:ext cx="6991529" cy="417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𝑀𝐻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𝑞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826" y="2311327"/>
                <a:ext cx="6991529" cy="4176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03005" y="2977780"/>
                <a:ext cx="9333324" cy="387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</a:rPr>
                      <m:t> −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proposal distribution:  Given our current position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 smtClean="0"/>
                  <a:t> propose a possible next step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05" y="2977780"/>
                <a:ext cx="9333324" cy="387927"/>
              </a:xfrm>
              <a:prstGeom prst="rect">
                <a:avLst/>
              </a:prstGeom>
              <a:blipFill rotWithShape="0">
                <a:blip r:embed="rId3"/>
                <a:stretch>
                  <a:fillRect t="-85938" b="-1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03005" y="3609027"/>
                <a:ext cx="10234405" cy="683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 −  </m:t>
                    </m:r>
                  </m:oMath>
                </a14:m>
                <a:r>
                  <a:rPr lang="en-US" dirty="0" smtClean="0"/>
                  <a:t>acceptance distribution:  Given our current position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 smtClean="0"/>
                  <a:t> and our possible next step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 smtClean="0"/>
                  <a:t> what is the </a:t>
                </a:r>
              </a:p>
              <a:p>
                <a:r>
                  <a:rPr lang="en-US" dirty="0" smtClean="0"/>
                  <a:t>probability of actually moving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05" y="3609027"/>
                <a:ext cx="10234405" cy="683520"/>
              </a:xfrm>
              <a:prstGeom prst="rect">
                <a:avLst/>
              </a:prstGeom>
              <a:blipFill rotWithShape="0">
                <a:blip r:embed="rId4"/>
                <a:stretch>
                  <a:fillRect l="-536" t="-50000" r="-60" b="-22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03005" y="4535867"/>
                <a:ext cx="5783571" cy="410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Dirac</m:t>
                      </m:r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delta</m:t>
                      </m:r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charset="0"/>
                            </a:rPr>
                            <m:t>=1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if</m:t>
                          </m:r>
                          <m:r>
                            <a:rPr lang="en-US" b="0" i="0" smtClean="0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x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i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0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x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i</m:t>
                                  </m:r>
                                  <m:r>
                                    <a:rPr lang="en-US" b="0" i="0" smtClean="0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0" smtClean="0">
                              <a:latin typeface="Cambria Math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and</m:t>
                          </m:r>
                          <m:r>
                            <a:rPr lang="en-US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zero</m:t>
                          </m:r>
                          <m:r>
                            <a:rPr lang="en-US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otherwise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05" y="4535867"/>
                <a:ext cx="5783571" cy="410177"/>
              </a:xfrm>
              <a:prstGeom prst="rect">
                <a:avLst/>
              </a:prstGeom>
              <a:blipFill rotWithShape="0">
                <a:blip r:embed="rId5"/>
                <a:stretch>
                  <a:fillRect t="-80597" b="-10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03005" y="5189364"/>
                <a:ext cx="7296165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, </m:t>
                        </m:r>
                      </m:e>
                    </m:nary>
                  </m:oMath>
                </a14:m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the probability of rejection</a:t>
                </a:r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05" y="5189364"/>
                <a:ext cx="7296165" cy="506870"/>
              </a:xfrm>
              <a:prstGeom prst="rect">
                <a:avLst/>
              </a:prstGeom>
              <a:blipFill rotWithShape="0">
                <a:blip r:embed="rId6"/>
                <a:stretch>
                  <a:fillRect t="-95181" b="-151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03005" y="5842861"/>
                <a:ext cx="9709196" cy="683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 smtClean="0"/>
                  <a:t>   The kernel has this form because the transition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can occur as a result of a </a:t>
                </a:r>
              </a:p>
              <a:p>
                <a:r>
                  <a:rPr lang="en-US" dirty="0" smtClean="0"/>
                  <a:t>rejected proposal or accepting the proposal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.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05" y="5842861"/>
                <a:ext cx="9709196" cy="683520"/>
              </a:xfrm>
              <a:prstGeom prst="rect">
                <a:avLst/>
              </a:prstGeom>
              <a:blipFill rotWithShape="0">
                <a:blip r:embed="rId7"/>
                <a:stretch>
                  <a:fillRect l="-565" t="-48673" b="-6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588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Convergence Criteria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63067" y="2293631"/>
                <a:ext cx="616399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Markov chain converges to a unique limiting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 smtClean="0"/>
                  <a:t> if it is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 smtClean="0"/>
                  <a:t>Irreducible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 smtClean="0"/>
                  <a:t>Ergodic 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en-US" dirty="0" smtClean="0"/>
                  <a:t>Aperiodic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en-US" dirty="0" smtClean="0"/>
                  <a:t>Positive Recurrent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67" y="2293631"/>
                <a:ext cx="6163995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890" t="-2058" r="-791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4921716"/>
                <a:ext cx="96507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a) Positive Recurrent State: 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is </a:t>
                </a:r>
                <a:r>
                  <a:rPr lang="en-US" i="1" dirty="0" smtClean="0"/>
                  <a:t>positive recurrent </a:t>
                </a:r>
                <a:r>
                  <a:rPr lang="en-US" dirty="0" smtClean="0"/>
                  <a:t>if the expected return time to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is finite. </a:t>
                </a:r>
              </a:p>
              <a:p>
                <a:r>
                  <a:rPr lang="en-US" dirty="0" smtClean="0"/>
                  <a:t>    A Markov chain is positive recurrent if all of its states are positive recurrent.  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21716"/>
                <a:ext cx="9650783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56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38200" y="4069754"/>
                <a:ext cx="95233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b) </a:t>
                </a:r>
                <a:r>
                  <a:rPr lang="en-US" dirty="0"/>
                  <a:t>P</a:t>
                </a:r>
                <a:r>
                  <a:rPr lang="en-US" dirty="0" smtClean="0"/>
                  <a:t>eriodic – 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has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smtClean="0"/>
                  <a:t> if any return to state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must occur in multiples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smtClean="0"/>
                  <a:t> time steps.  </a:t>
                </a:r>
              </a:p>
              <a:p>
                <a:r>
                  <a:rPr lang="en-US" dirty="0" smtClean="0"/>
                  <a:t>     A state is </a:t>
                </a:r>
                <a:r>
                  <a:rPr lang="en-US" i="1" dirty="0" smtClean="0"/>
                  <a:t>aperiodic</a:t>
                </a:r>
                <a:r>
                  <a:rPr lang="en-US" dirty="0" smtClean="0"/>
                  <a:t>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𝑘</m:t>
                    </m:r>
                    <m:r>
                      <a:rPr lang="en-US" i="1" dirty="0" smtClean="0">
                        <a:latin typeface="Cambria Math" charset="0"/>
                      </a:rPr>
                      <m:t> = 1</m:t>
                    </m:r>
                  </m:oMath>
                </a14:m>
                <a:r>
                  <a:rPr lang="en-US" dirty="0" smtClean="0"/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69754"/>
                <a:ext cx="9523376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576" t="-13208" b="-6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963067" y="1652747"/>
            <a:ext cx="834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Goal: Construct a Markov Chain whose stable distribution is equal to target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5774773"/>
                <a:ext cx="101234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We can guarantee that the Markov chain converges to the target distribution if the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</a:rPr>
                          <m:t>𝑀𝐻</m:t>
                        </m:r>
                      </m:sub>
                    </m:sSub>
                  </m:oMath>
                </a14:m>
                <a:r>
                  <a:rPr lang="en-US" dirty="0" smtClean="0"/>
                  <a:t> satisfies</a:t>
                </a:r>
              </a:p>
              <a:p>
                <a:r>
                  <a:rPr lang="en-US" dirty="0" smtClean="0"/>
                  <a:t>the detailed balance equation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74773"/>
                <a:ext cx="10123477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54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2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3" grpId="0"/>
      <p:bldP spid="16" grpId="0"/>
      <p:bldP spid="17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8447</TotalTime>
  <Words>1550</Words>
  <Application>Microsoft Macintosh PowerPoint</Application>
  <PresentationFormat>Widescreen</PresentationFormat>
  <Paragraphs>330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Markov Chain Monte Carlo</vt:lpstr>
      <vt:lpstr>Agenda</vt:lpstr>
      <vt:lpstr>Motivation</vt:lpstr>
      <vt:lpstr>Motivation – Bayesian Modeling </vt:lpstr>
      <vt:lpstr>Integration via Sampling </vt:lpstr>
      <vt:lpstr>Markov Chain Monte Carlo – Discrete vs Cont. </vt:lpstr>
      <vt:lpstr>Markov Chain Monte Carlo </vt:lpstr>
      <vt:lpstr>Metropolis-Hastings Kernel </vt:lpstr>
      <vt:lpstr>Convergence Criteria</vt:lpstr>
      <vt:lpstr>Convergence Criteria </vt:lpstr>
      <vt:lpstr>MCMC - Metropolis Hastings </vt:lpstr>
      <vt:lpstr>Metropolis - Hastings</vt:lpstr>
      <vt:lpstr>Metropolis – Hastings : Parameter Grid</vt:lpstr>
      <vt:lpstr>MCMC - Metropolis Hastings in High Dim </vt:lpstr>
      <vt:lpstr>Measure Theory – Density vs Mass </vt:lpstr>
      <vt:lpstr>Volumes in High Dimensions </vt:lpstr>
      <vt:lpstr>The Typical Set: Example  </vt:lpstr>
      <vt:lpstr>Integration over the Typical Set </vt:lpstr>
      <vt:lpstr>The Typical Set </vt:lpstr>
      <vt:lpstr>Integration over the Typical Set </vt:lpstr>
      <vt:lpstr>Hamiltonian Mechanics – Phase Space  </vt:lpstr>
      <vt:lpstr>Hamiltonian Monte Carlo  </vt:lpstr>
      <vt:lpstr>Hamiltonian Monte Carlo – Hamilton’s Eqns </vt:lpstr>
      <vt:lpstr>Hamiltonian Monte Carlo – Vector Fields </vt:lpstr>
      <vt:lpstr>Hamiltonian Monte Carlo – Energies </vt:lpstr>
      <vt:lpstr>Hamiltonian Monte Carlo – Momentum</vt:lpstr>
      <vt:lpstr>Hamiltonian Monte Carlo – Canonical Dist </vt:lpstr>
      <vt:lpstr>Hamiltonian Monte Carlo – Trajectories </vt:lpstr>
      <vt:lpstr>Hamiltonian Monte Carlo – Leap Frog </vt:lpstr>
      <vt:lpstr>Hamiltonian Monte Carlo – The Algorithm </vt:lpstr>
      <vt:lpstr>Hamiltonian Monte Carlo – The Movie </vt:lpstr>
      <vt:lpstr>References</vt:lpstr>
      <vt:lpstr>Histograms via Random Walks</vt:lpstr>
      <vt:lpstr>MCMC - Metropolis Hastings </vt:lpstr>
      <vt:lpstr>Distribution Building via Random Walks </vt:lpstr>
      <vt:lpstr>Distribution Building via Random Walks </vt:lpstr>
      <vt:lpstr>Distribution Building via Random Walks </vt:lpstr>
      <vt:lpstr>The Typical Set: Example  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Slawinski</dc:creator>
  <cp:lastModifiedBy>Microsoft Office User</cp:lastModifiedBy>
  <cp:revision>718</cp:revision>
  <dcterms:created xsi:type="dcterms:W3CDTF">2017-05-26T18:46:29Z</dcterms:created>
  <dcterms:modified xsi:type="dcterms:W3CDTF">2018-07-23T20:19:34Z</dcterms:modified>
</cp:coreProperties>
</file>